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10287000" cx="18288000"/>
  <p:notesSz cx="6858000" cy="9144000"/>
  <p:embeddedFontLst>
    <p:embeddedFont>
      <p:font typeface="Poppins"/>
      <p:regular r:id="rId49"/>
      <p:bold r:id="rId50"/>
      <p:italic r:id="rId51"/>
      <p:boldItalic r:id="rId52"/>
    </p:embeddedFont>
    <p:embeddedFont>
      <p:font typeface="Asap SemiBold"/>
      <p:regular r:id="rId53"/>
      <p:bold r:id="rId54"/>
      <p:italic r:id="rId55"/>
      <p:boldItalic r:id="rId56"/>
    </p:embeddedFont>
    <p:embeddedFont>
      <p:font typeface="Didact Gothic"/>
      <p:regular r:id="rId57"/>
    </p:embeddedFont>
    <p:embeddedFont>
      <p:font typeface="Archivo Black"/>
      <p:regular r:id="rId58"/>
    </p:embeddedFont>
    <p:embeddedFont>
      <p:font typeface="Asap"/>
      <p:regular r:id="rId59"/>
      <p:bold r:id="rId60"/>
      <p:italic r:id="rId61"/>
      <p:boldItalic r:id="rId62"/>
    </p:embeddedFont>
    <p:embeddedFont>
      <p:font typeface="Asap Medium"/>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sap-boldItalic.fntdata"/><Relationship Id="rId61" Type="http://schemas.openxmlformats.org/officeDocument/2006/relationships/font" Target="fonts/Asap-italic.fntdata"/><Relationship Id="rId20" Type="http://schemas.openxmlformats.org/officeDocument/2006/relationships/slide" Target="slides/slide15.xml"/><Relationship Id="rId64" Type="http://schemas.openxmlformats.org/officeDocument/2006/relationships/font" Target="fonts/AsapMedium-bold.fntdata"/><Relationship Id="rId63" Type="http://schemas.openxmlformats.org/officeDocument/2006/relationships/font" Target="fonts/AsapMedium-regular.fntdata"/><Relationship Id="rId22" Type="http://schemas.openxmlformats.org/officeDocument/2006/relationships/slide" Target="slides/slide17.xml"/><Relationship Id="rId66" Type="http://schemas.openxmlformats.org/officeDocument/2006/relationships/font" Target="fonts/AsapMedium-boldItalic.fntdata"/><Relationship Id="rId21" Type="http://schemas.openxmlformats.org/officeDocument/2006/relationships/slide" Target="slides/slide16.xml"/><Relationship Id="rId65" Type="http://schemas.openxmlformats.org/officeDocument/2006/relationships/font" Target="fonts/AsapMedium-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sap-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AsapSemiBold-regular.fntdata"/><Relationship Id="rId52" Type="http://schemas.openxmlformats.org/officeDocument/2006/relationships/font" Target="fonts/Poppins-boldItalic.fntdata"/><Relationship Id="rId11" Type="http://schemas.openxmlformats.org/officeDocument/2006/relationships/slide" Target="slides/slide6.xml"/><Relationship Id="rId55" Type="http://schemas.openxmlformats.org/officeDocument/2006/relationships/font" Target="fonts/AsapSemiBold-italic.fntdata"/><Relationship Id="rId10" Type="http://schemas.openxmlformats.org/officeDocument/2006/relationships/slide" Target="slides/slide5.xml"/><Relationship Id="rId54" Type="http://schemas.openxmlformats.org/officeDocument/2006/relationships/font" Target="fonts/AsapSemiBold-bold.fntdata"/><Relationship Id="rId13" Type="http://schemas.openxmlformats.org/officeDocument/2006/relationships/slide" Target="slides/slide8.xml"/><Relationship Id="rId57" Type="http://schemas.openxmlformats.org/officeDocument/2006/relationships/font" Target="fonts/DidactGothic-regular.fntdata"/><Relationship Id="rId12" Type="http://schemas.openxmlformats.org/officeDocument/2006/relationships/slide" Target="slides/slide7.xml"/><Relationship Id="rId56" Type="http://schemas.openxmlformats.org/officeDocument/2006/relationships/font" Target="fonts/AsapSemiBold-boldItalic.fntdata"/><Relationship Id="rId15" Type="http://schemas.openxmlformats.org/officeDocument/2006/relationships/slide" Target="slides/slide10.xml"/><Relationship Id="rId59" Type="http://schemas.openxmlformats.org/officeDocument/2006/relationships/font" Target="fonts/Asap-regular.fntdata"/><Relationship Id="rId14" Type="http://schemas.openxmlformats.org/officeDocument/2006/relationships/slide" Target="slides/slide9.xml"/><Relationship Id="rId58" Type="http://schemas.openxmlformats.org/officeDocument/2006/relationships/font" Target="fonts/ArchivoBlack-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fa38631cc7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fa38631cc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fa38631cc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fa38631cc7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fa38631cc7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fa38631cc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fa38631cc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2fa38631cc7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a38631cc7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a38631cc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fa38631cc7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fa38631cc7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fa38631cc7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fa38631cc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fa38631cc7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fa38631cc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a38631cc7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fa38631cc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fa38631cc7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fa38631cc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fa38631cc7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fa38631cc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a38631cc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fa38631cc7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fa458ae95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fa458ae955_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fa458ae955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2fa458ae955_4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fa38631c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2fa38631cc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fa38631cc7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fa38631cc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fa458ae9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2fa458ae95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a3f9b0b87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a3f9b0b87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fa38631cc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2fa38631cc7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fa38631cc7_0_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fa38631cc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fa38631cc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2fa38631cc7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fa1b4ca7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2fa1b4ca7c6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fa1b4ca7c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2fa1b4ca7c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fa3f9b0b8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fa3f9b0b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fa3f9b0b87_1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fa3f9b0b8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fa3f9b0b87_1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fa3f9b0b87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fa458ae955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fa458ae955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fa458ae955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fa458ae95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fa458ae955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fa458ae955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a1b4ca7c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fa1b4ca7c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a38631cc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fa38631cc7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16223220" y="8074800"/>
            <a:ext cx="2640609" cy="1880650"/>
          </a:xfrm>
          <a:prstGeom prst="rect">
            <a:avLst/>
          </a:prstGeom>
          <a:noFill/>
          <a:ln>
            <a:noFill/>
          </a:ln>
        </p:spPr>
      </p:pic>
      <p:pic>
        <p:nvPicPr>
          <p:cNvPr id="11" name="Google Shape;11;p3"/>
          <p:cNvPicPr preferRelativeResize="0"/>
          <p:nvPr/>
        </p:nvPicPr>
        <p:blipFill>
          <a:blip r:embed="rId3">
            <a:alphaModFix/>
          </a:blip>
          <a:stretch>
            <a:fillRect/>
          </a:stretch>
        </p:blipFill>
        <p:spPr>
          <a:xfrm>
            <a:off x="10482856" y="8255407"/>
            <a:ext cx="3651764" cy="1519450"/>
          </a:xfrm>
          <a:prstGeom prst="rect">
            <a:avLst/>
          </a:prstGeom>
          <a:noFill/>
          <a:ln>
            <a:noFill/>
          </a:ln>
        </p:spPr>
      </p:pic>
      <p:pic>
        <p:nvPicPr>
          <p:cNvPr id="12" name="Google Shape;12;p3"/>
          <p:cNvPicPr preferRelativeResize="0"/>
          <p:nvPr/>
        </p:nvPicPr>
        <p:blipFill>
          <a:blip r:embed="rId4">
            <a:alphaModFix/>
          </a:blip>
          <a:stretch>
            <a:fillRect/>
          </a:stretch>
        </p:blipFill>
        <p:spPr>
          <a:xfrm>
            <a:off x="12126548" y="1343737"/>
            <a:ext cx="3310799" cy="1484157"/>
          </a:xfrm>
          <a:prstGeom prst="rect">
            <a:avLst/>
          </a:prstGeom>
          <a:noFill/>
          <a:ln>
            <a:noFill/>
          </a:ln>
        </p:spPr>
      </p:pic>
      <p:pic>
        <p:nvPicPr>
          <p:cNvPr id="13" name="Google Shape;13;p3"/>
          <p:cNvPicPr preferRelativeResize="0"/>
          <p:nvPr/>
        </p:nvPicPr>
        <p:blipFill rotWithShape="1">
          <a:blip r:embed="rId5">
            <a:alphaModFix/>
          </a:blip>
          <a:srcRect b="7612" l="1739" r="0" t="0"/>
          <a:stretch/>
        </p:blipFill>
        <p:spPr>
          <a:xfrm>
            <a:off x="0" y="559050"/>
            <a:ext cx="11606851" cy="9727950"/>
          </a:xfrm>
          <a:prstGeom prst="rect">
            <a:avLst/>
          </a:prstGeom>
          <a:noFill/>
          <a:ln>
            <a:noFill/>
          </a:ln>
        </p:spPr>
      </p:pic>
      <p:grpSp>
        <p:nvGrpSpPr>
          <p:cNvPr id="14" name="Google Shape;14;p3"/>
          <p:cNvGrpSpPr/>
          <p:nvPr/>
        </p:nvGrpSpPr>
        <p:grpSpPr>
          <a:xfrm>
            <a:off x="5703500" y="3435001"/>
            <a:ext cx="13210934" cy="4188360"/>
            <a:chOff x="0" y="-9525"/>
            <a:chExt cx="3479400" cy="1103100"/>
          </a:xfrm>
        </p:grpSpPr>
        <p:sp>
          <p:nvSpPr>
            <p:cNvPr id="15" name="Google Shape;15;p3"/>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nvSpPr>
          <p:spPr>
            <a:xfrm>
              <a:off x="0" y="-9525"/>
              <a:ext cx="3479400" cy="11031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 name="Google Shape;17;p3"/>
          <p:cNvPicPr preferRelativeResize="0"/>
          <p:nvPr/>
        </p:nvPicPr>
        <p:blipFill>
          <a:blip r:embed="rId6">
            <a:alphaModFix/>
          </a:blip>
          <a:stretch>
            <a:fillRect/>
          </a:stretch>
        </p:blipFill>
        <p:spPr>
          <a:xfrm>
            <a:off x="16926700" y="2348210"/>
            <a:ext cx="1646050" cy="1519445"/>
          </a:xfrm>
          <a:prstGeom prst="rect">
            <a:avLst/>
          </a:prstGeom>
          <a:noFill/>
          <a:ln>
            <a:noFill/>
          </a:ln>
        </p:spPr>
      </p:pic>
      <p:sp>
        <p:nvSpPr>
          <p:cNvPr id="18" name="Google Shape;18;p3"/>
          <p:cNvSpPr txBox="1"/>
          <p:nvPr>
            <p:ph type="title"/>
          </p:nvPr>
        </p:nvSpPr>
        <p:spPr>
          <a:xfrm>
            <a:off x="6687775" y="3987979"/>
            <a:ext cx="10858200" cy="2415300"/>
          </a:xfrm>
          <a:prstGeom prst="rect">
            <a:avLst/>
          </a:prstGeom>
          <a:noFill/>
          <a:ln>
            <a:noFill/>
          </a:ln>
        </p:spPr>
        <p:txBody>
          <a:bodyPr anchorCtr="0" anchor="ctr" bIns="45700" lIns="91425" spcFirstLastPara="1" rIns="91425" wrap="square" tIns="45700">
            <a:normAutofit/>
          </a:bodyPr>
          <a:lstStyle>
            <a:lvl1pPr lvl="0" marR="0" rtl="0" algn="r">
              <a:spcBef>
                <a:spcPts val="0"/>
              </a:spcBef>
              <a:spcAft>
                <a:spcPts val="0"/>
              </a:spcAft>
              <a:buClr>
                <a:srgbClr val="282828"/>
              </a:buClr>
              <a:buSzPts val="8250"/>
              <a:buFont typeface="Poppins"/>
              <a:buNone/>
              <a:defRPr b="1" i="0" sz="8250" u="none" cap="none" strike="noStrike">
                <a:solidFill>
                  <a:srgbClr val="282828"/>
                </a:solidFill>
                <a:latin typeface="Poppins"/>
                <a:ea typeface="Poppins"/>
                <a:cs typeface="Poppins"/>
                <a:sym typeface="Poppi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 name="Google Shape;19;p3"/>
          <p:cNvSpPr txBox="1"/>
          <p:nvPr>
            <p:ph idx="1" type="subTitle"/>
          </p:nvPr>
        </p:nvSpPr>
        <p:spPr>
          <a:xfrm>
            <a:off x="7113350" y="6604668"/>
            <a:ext cx="10432800" cy="549300"/>
          </a:xfrm>
          <a:prstGeom prst="rect">
            <a:avLst/>
          </a:prstGeom>
        </p:spPr>
        <p:txBody>
          <a:bodyPr anchorCtr="0" anchor="ctr" bIns="45700" lIns="91425" spcFirstLastPara="1" rIns="91425" wrap="square" tIns="45700">
            <a:normAutofit/>
          </a:bodyPr>
          <a:lstStyle>
            <a:lvl1pPr lvl="0" algn="r">
              <a:spcBef>
                <a:spcPts val="640"/>
              </a:spcBef>
              <a:spcAft>
                <a:spcPts val="0"/>
              </a:spcAft>
              <a:buSzPts val="3000"/>
              <a:buNone/>
              <a:defRPr sz="3000"/>
            </a:lvl1pPr>
            <a:lvl2pPr lvl="1">
              <a:spcBef>
                <a:spcPts val="560"/>
              </a:spcBef>
              <a:spcAft>
                <a:spcPts val="0"/>
              </a:spcAft>
              <a:buSzPts val="2300"/>
              <a:buNone/>
              <a:defRPr/>
            </a:lvl2pPr>
            <a:lvl3pPr lvl="2">
              <a:spcBef>
                <a:spcPts val="480"/>
              </a:spcBef>
              <a:spcAft>
                <a:spcPts val="0"/>
              </a:spcAft>
              <a:buSzPts val="2300"/>
              <a:buNone/>
              <a:defRPr/>
            </a:lvl3pPr>
            <a:lvl4pPr lvl="3">
              <a:spcBef>
                <a:spcPts val="400"/>
              </a:spcBef>
              <a:spcAft>
                <a:spcPts val="0"/>
              </a:spcAft>
              <a:buSzPts val="2300"/>
              <a:buNone/>
              <a:defRPr/>
            </a:lvl4pPr>
            <a:lvl5pPr lvl="4">
              <a:spcBef>
                <a:spcPts val="400"/>
              </a:spcBef>
              <a:spcAft>
                <a:spcPts val="0"/>
              </a:spcAft>
              <a:buSzPts val="2300"/>
              <a:buNone/>
              <a:defRPr/>
            </a:lvl5pPr>
            <a:lvl6pPr lvl="5">
              <a:spcBef>
                <a:spcPts val="400"/>
              </a:spcBef>
              <a:spcAft>
                <a:spcPts val="0"/>
              </a:spcAft>
              <a:buSzPts val="2300"/>
              <a:buNone/>
              <a:defRPr/>
            </a:lvl6pPr>
            <a:lvl7pPr lvl="6">
              <a:spcBef>
                <a:spcPts val="400"/>
              </a:spcBef>
              <a:spcAft>
                <a:spcPts val="0"/>
              </a:spcAft>
              <a:buSzPts val="2300"/>
              <a:buNone/>
              <a:defRPr/>
            </a:lvl7pPr>
            <a:lvl8pPr lvl="7">
              <a:spcBef>
                <a:spcPts val="400"/>
              </a:spcBef>
              <a:spcAft>
                <a:spcPts val="0"/>
              </a:spcAft>
              <a:buSzPts val="2300"/>
              <a:buNone/>
              <a:defRPr/>
            </a:lvl8pPr>
            <a:lvl9pPr lvl="8">
              <a:spcBef>
                <a:spcPts val="400"/>
              </a:spcBef>
              <a:spcAft>
                <a:spcPts val="0"/>
              </a:spcAft>
              <a:buSzPts val="2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0" name="Shape 20"/>
        <p:cNvGrpSpPr/>
        <p:nvPr/>
      </p:nvGrpSpPr>
      <p:grpSpPr>
        <a:xfrm>
          <a:off x="0" y="0"/>
          <a:ext cx="0" cy="0"/>
          <a:chOff x="0" y="0"/>
          <a:chExt cx="0" cy="0"/>
        </a:xfrm>
      </p:grpSpPr>
      <p:sp>
        <p:nvSpPr>
          <p:cNvPr id="21" name="Google Shape;21;p4"/>
          <p:cNvSpPr/>
          <p:nvPr/>
        </p:nvSpPr>
        <p:spPr>
          <a:xfrm>
            <a:off x="8370075" y="2970700"/>
            <a:ext cx="10118066" cy="6829561"/>
          </a:xfrm>
          <a:custGeom>
            <a:rect b="b" l="l" r="r" t="t"/>
            <a:pathLst>
              <a:path extrusionOk="0" h="1798436" w="3122860">
                <a:moveTo>
                  <a:pt x="18282" y="0"/>
                </a:moveTo>
                <a:lnTo>
                  <a:pt x="3104578" y="0"/>
                </a:lnTo>
                <a:cubicBezTo>
                  <a:pt x="3114675" y="0"/>
                  <a:pt x="3122860" y="8185"/>
                  <a:pt x="3122860" y="18282"/>
                </a:cubicBezTo>
                <a:lnTo>
                  <a:pt x="3122860" y="1780154"/>
                </a:lnTo>
                <a:cubicBezTo>
                  <a:pt x="3122860" y="1790251"/>
                  <a:pt x="3114675" y="1798436"/>
                  <a:pt x="3104578" y="1798436"/>
                </a:cubicBezTo>
                <a:lnTo>
                  <a:pt x="18282" y="1798436"/>
                </a:lnTo>
                <a:cubicBezTo>
                  <a:pt x="8185" y="1798436"/>
                  <a:pt x="0" y="1790251"/>
                  <a:pt x="0" y="1780154"/>
                </a:cubicBezTo>
                <a:lnTo>
                  <a:pt x="0" y="18282"/>
                </a:lnTo>
                <a:cubicBezTo>
                  <a:pt x="0" y="8185"/>
                  <a:pt x="8185" y="0"/>
                  <a:pt x="18282" y="0"/>
                </a:cubicBezTo>
                <a:close/>
              </a:path>
            </a:pathLst>
          </a:custGeom>
          <a:solidFill>
            <a:srgbClr val="FACB65"/>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962025" y="991885"/>
            <a:ext cx="8890688" cy="8304597"/>
          </a:xfrm>
          <a:custGeom>
            <a:rect b="b" l="l" r="r" t="t"/>
            <a:pathLst>
              <a:path extrusionOk="0" h="2186859" w="2341195">
                <a:moveTo>
                  <a:pt x="24386" y="0"/>
                </a:moveTo>
                <a:lnTo>
                  <a:pt x="2316809" y="0"/>
                </a:lnTo>
                <a:cubicBezTo>
                  <a:pt x="2323276" y="0"/>
                  <a:pt x="2329479" y="2569"/>
                  <a:pt x="2334052" y="7143"/>
                </a:cubicBezTo>
                <a:cubicBezTo>
                  <a:pt x="2338626" y="11716"/>
                  <a:pt x="2341195" y="17919"/>
                  <a:pt x="2341195" y="24386"/>
                </a:cubicBezTo>
                <a:lnTo>
                  <a:pt x="2341195" y="2162473"/>
                </a:lnTo>
                <a:cubicBezTo>
                  <a:pt x="2341195" y="2168940"/>
                  <a:pt x="2338626" y="2175143"/>
                  <a:pt x="2334052" y="2179716"/>
                </a:cubicBezTo>
                <a:cubicBezTo>
                  <a:pt x="2329479" y="2184290"/>
                  <a:pt x="2323276" y="2186859"/>
                  <a:pt x="2316809" y="2186859"/>
                </a:cubicBezTo>
                <a:lnTo>
                  <a:pt x="24386" y="2186859"/>
                </a:lnTo>
                <a:cubicBezTo>
                  <a:pt x="10918" y="2186859"/>
                  <a:pt x="0" y="2175941"/>
                  <a:pt x="0" y="2162473"/>
                </a:cubicBezTo>
                <a:lnTo>
                  <a:pt x="0" y="24386"/>
                </a:lnTo>
                <a:cubicBezTo>
                  <a:pt x="0" y="10918"/>
                  <a:pt x="10918" y="0"/>
                  <a:pt x="24386" y="0"/>
                </a:cubicBezTo>
                <a:close/>
              </a:path>
            </a:pathLst>
          </a:custGeom>
          <a:solidFill>
            <a:srgbClr val="FFFFFF"/>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 name="Google Shape;23;p4"/>
          <p:cNvPicPr preferRelativeResize="0"/>
          <p:nvPr/>
        </p:nvPicPr>
        <p:blipFill>
          <a:blip r:embed="rId2">
            <a:alphaModFix/>
          </a:blip>
          <a:stretch>
            <a:fillRect/>
          </a:stretch>
        </p:blipFill>
        <p:spPr>
          <a:xfrm>
            <a:off x="1546837" y="1532125"/>
            <a:ext cx="8024458" cy="7743775"/>
          </a:xfrm>
          <a:prstGeom prst="rect">
            <a:avLst/>
          </a:prstGeom>
          <a:noFill/>
          <a:ln>
            <a:noFill/>
          </a:ln>
        </p:spPr>
      </p:pic>
      <p:sp>
        <p:nvSpPr>
          <p:cNvPr id="24" name="Google Shape;24;p4"/>
          <p:cNvSpPr txBox="1"/>
          <p:nvPr/>
        </p:nvSpPr>
        <p:spPr>
          <a:xfrm>
            <a:off x="11081513" y="3415543"/>
            <a:ext cx="1440600" cy="10608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US" sz="6891" u="none" cap="none" strike="noStrike">
                <a:solidFill>
                  <a:srgbClr val="282828"/>
                </a:solidFill>
                <a:latin typeface="Poppins"/>
                <a:ea typeface="Poppins"/>
                <a:cs typeface="Poppins"/>
                <a:sym typeface="Poppins"/>
              </a:rPr>
              <a:t>01</a:t>
            </a:r>
            <a:endParaRPr/>
          </a:p>
        </p:txBody>
      </p:sp>
      <p:sp>
        <p:nvSpPr>
          <p:cNvPr id="25" name="Google Shape;25;p4"/>
          <p:cNvSpPr txBox="1"/>
          <p:nvPr/>
        </p:nvSpPr>
        <p:spPr>
          <a:xfrm>
            <a:off x="11081513" y="4954431"/>
            <a:ext cx="1440600" cy="10608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US" sz="6891" u="none" cap="none" strike="noStrike">
                <a:solidFill>
                  <a:srgbClr val="282828"/>
                </a:solidFill>
                <a:latin typeface="Poppins"/>
                <a:ea typeface="Poppins"/>
                <a:cs typeface="Poppins"/>
                <a:sym typeface="Poppins"/>
              </a:rPr>
              <a:t>02</a:t>
            </a:r>
            <a:endParaRPr/>
          </a:p>
        </p:txBody>
      </p:sp>
      <p:sp>
        <p:nvSpPr>
          <p:cNvPr id="26" name="Google Shape;26;p4"/>
          <p:cNvSpPr txBox="1"/>
          <p:nvPr/>
        </p:nvSpPr>
        <p:spPr>
          <a:xfrm>
            <a:off x="11021020" y="6493319"/>
            <a:ext cx="1561800" cy="10608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US" sz="6891" u="none" cap="none" strike="noStrike">
                <a:solidFill>
                  <a:srgbClr val="282828"/>
                </a:solidFill>
                <a:latin typeface="Poppins"/>
                <a:ea typeface="Poppins"/>
                <a:cs typeface="Poppins"/>
                <a:sym typeface="Poppins"/>
              </a:rPr>
              <a:t>03</a:t>
            </a:r>
            <a:endParaRPr/>
          </a:p>
        </p:txBody>
      </p:sp>
      <p:sp>
        <p:nvSpPr>
          <p:cNvPr id="27" name="Google Shape;27;p4"/>
          <p:cNvSpPr txBox="1"/>
          <p:nvPr/>
        </p:nvSpPr>
        <p:spPr>
          <a:xfrm>
            <a:off x="11081513" y="8032207"/>
            <a:ext cx="1440600" cy="10608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US" sz="6891" u="none" cap="none" strike="noStrike">
                <a:solidFill>
                  <a:srgbClr val="282828"/>
                </a:solidFill>
                <a:latin typeface="Poppins"/>
                <a:ea typeface="Poppins"/>
                <a:cs typeface="Poppins"/>
                <a:sym typeface="Poppins"/>
              </a:rPr>
              <a:t>04</a:t>
            </a:r>
            <a:endParaRPr/>
          </a:p>
        </p:txBody>
      </p:sp>
      <p:sp>
        <p:nvSpPr>
          <p:cNvPr id="28" name="Google Shape;28;p4"/>
          <p:cNvSpPr txBox="1"/>
          <p:nvPr>
            <p:ph type="title"/>
          </p:nvPr>
        </p:nvSpPr>
        <p:spPr>
          <a:xfrm>
            <a:off x="10193775" y="991875"/>
            <a:ext cx="7577400" cy="1274400"/>
          </a:xfrm>
          <a:prstGeom prst="rect">
            <a:avLst/>
          </a:prstGeom>
          <a:noFill/>
          <a:ln>
            <a:noFill/>
          </a:ln>
        </p:spPr>
        <p:txBody>
          <a:bodyPr anchorCtr="0" anchor="t" bIns="45700" lIns="91425" spcFirstLastPara="1" rIns="91425" wrap="square" tIns="45700">
            <a:normAutofit/>
          </a:bodyPr>
          <a:lstStyle>
            <a:lvl1pPr lvl="0" marR="0" rtl="0" algn="r">
              <a:spcBef>
                <a:spcPts val="0"/>
              </a:spcBef>
              <a:spcAft>
                <a:spcPts val="0"/>
              </a:spcAft>
              <a:buClr>
                <a:srgbClr val="282828"/>
              </a:buClr>
              <a:buSzPts val="8450"/>
              <a:buFont typeface="Poppins"/>
              <a:buNone/>
              <a:defRPr b="1" i="0" sz="8450" u="none" cap="none" strike="noStrike">
                <a:solidFill>
                  <a:srgbClr val="282828"/>
                </a:solidFill>
                <a:latin typeface="Poppins"/>
                <a:ea typeface="Poppins"/>
                <a:cs typeface="Poppins"/>
                <a:sym typeface="Poppins"/>
              </a:defRPr>
            </a:lvl1pPr>
            <a:lvl2pPr lvl="1" rtl="0">
              <a:spcBef>
                <a:spcPts val="0"/>
              </a:spcBef>
              <a:spcAft>
                <a:spcPts val="0"/>
              </a:spcAft>
              <a:buClr>
                <a:srgbClr val="282828"/>
              </a:buClr>
              <a:buSzPts val="1400"/>
              <a:buNone/>
              <a:defRPr sz="1800">
                <a:solidFill>
                  <a:srgbClr val="282828"/>
                </a:solidFill>
              </a:defRPr>
            </a:lvl2pPr>
            <a:lvl3pPr lvl="2" rtl="0">
              <a:spcBef>
                <a:spcPts val="0"/>
              </a:spcBef>
              <a:spcAft>
                <a:spcPts val="0"/>
              </a:spcAft>
              <a:buClr>
                <a:srgbClr val="282828"/>
              </a:buClr>
              <a:buSzPts val="1400"/>
              <a:buNone/>
              <a:defRPr sz="1800">
                <a:solidFill>
                  <a:srgbClr val="282828"/>
                </a:solidFill>
              </a:defRPr>
            </a:lvl3pPr>
            <a:lvl4pPr lvl="3" rtl="0">
              <a:spcBef>
                <a:spcPts val="0"/>
              </a:spcBef>
              <a:spcAft>
                <a:spcPts val="0"/>
              </a:spcAft>
              <a:buClr>
                <a:srgbClr val="282828"/>
              </a:buClr>
              <a:buSzPts val="1400"/>
              <a:buNone/>
              <a:defRPr sz="1800">
                <a:solidFill>
                  <a:srgbClr val="282828"/>
                </a:solidFill>
              </a:defRPr>
            </a:lvl4pPr>
            <a:lvl5pPr lvl="4" rtl="0">
              <a:spcBef>
                <a:spcPts val="0"/>
              </a:spcBef>
              <a:spcAft>
                <a:spcPts val="0"/>
              </a:spcAft>
              <a:buClr>
                <a:srgbClr val="282828"/>
              </a:buClr>
              <a:buSzPts val="1400"/>
              <a:buNone/>
              <a:defRPr sz="1800">
                <a:solidFill>
                  <a:srgbClr val="282828"/>
                </a:solidFill>
              </a:defRPr>
            </a:lvl5pPr>
            <a:lvl6pPr lvl="5" rtl="0">
              <a:spcBef>
                <a:spcPts val="0"/>
              </a:spcBef>
              <a:spcAft>
                <a:spcPts val="0"/>
              </a:spcAft>
              <a:buClr>
                <a:srgbClr val="282828"/>
              </a:buClr>
              <a:buSzPts val="1400"/>
              <a:buNone/>
              <a:defRPr sz="1800">
                <a:solidFill>
                  <a:srgbClr val="282828"/>
                </a:solidFill>
              </a:defRPr>
            </a:lvl6pPr>
            <a:lvl7pPr lvl="6" rtl="0">
              <a:spcBef>
                <a:spcPts val="0"/>
              </a:spcBef>
              <a:spcAft>
                <a:spcPts val="0"/>
              </a:spcAft>
              <a:buClr>
                <a:srgbClr val="282828"/>
              </a:buClr>
              <a:buSzPts val="1400"/>
              <a:buNone/>
              <a:defRPr sz="1800">
                <a:solidFill>
                  <a:srgbClr val="282828"/>
                </a:solidFill>
              </a:defRPr>
            </a:lvl7pPr>
            <a:lvl8pPr lvl="7" rtl="0">
              <a:spcBef>
                <a:spcPts val="0"/>
              </a:spcBef>
              <a:spcAft>
                <a:spcPts val="0"/>
              </a:spcAft>
              <a:buClr>
                <a:srgbClr val="282828"/>
              </a:buClr>
              <a:buSzPts val="1400"/>
              <a:buNone/>
              <a:defRPr sz="1800">
                <a:solidFill>
                  <a:srgbClr val="282828"/>
                </a:solidFill>
              </a:defRPr>
            </a:lvl8pPr>
            <a:lvl9pPr lvl="8" rtl="0">
              <a:spcBef>
                <a:spcPts val="0"/>
              </a:spcBef>
              <a:spcAft>
                <a:spcPts val="0"/>
              </a:spcAft>
              <a:buClr>
                <a:srgbClr val="282828"/>
              </a:buClr>
              <a:buSzPts val="1400"/>
              <a:buNone/>
              <a:defRPr sz="1800">
                <a:solidFill>
                  <a:srgbClr val="282828"/>
                </a:solidFill>
              </a:defRPr>
            </a:lvl9pPr>
          </a:lstStyle>
          <a:p/>
        </p:txBody>
      </p:sp>
      <p:sp>
        <p:nvSpPr>
          <p:cNvPr id="29" name="Google Shape;29;p4"/>
          <p:cNvSpPr txBox="1"/>
          <p:nvPr>
            <p:ph idx="1" type="subTitle"/>
          </p:nvPr>
        </p:nvSpPr>
        <p:spPr>
          <a:xfrm>
            <a:off x="12808250" y="3671300"/>
            <a:ext cx="7052400" cy="549300"/>
          </a:xfrm>
          <a:prstGeom prst="rect">
            <a:avLst/>
          </a:prstGeom>
        </p:spPr>
        <p:txBody>
          <a:bodyPr anchorCtr="0" anchor="ctr" bIns="45700" lIns="91425" spcFirstLastPara="1" rIns="91425" wrap="square" tIns="45700">
            <a:normAutofit/>
          </a:bodyPr>
          <a:lstStyle>
            <a:lvl1pPr lvl="0" rtl="0">
              <a:spcBef>
                <a:spcPts val="640"/>
              </a:spcBef>
              <a:spcAft>
                <a:spcPts val="0"/>
              </a:spcAft>
              <a:buSzPts val="3250"/>
              <a:buFont typeface="Asap Medium"/>
              <a:buNone/>
              <a:defRPr sz="3250">
                <a:latin typeface="Asap Medium"/>
                <a:ea typeface="Asap Medium"/>
                <a:cs typeface="Asap Medium"/>
                <a:sym typeface="Asap Medium"/>
              </a:defRPr>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30" name="Google Shape;30;p4"/>
          <p:cNvSpPr txBox="1"/>
          <p:nvPr>
            <p:ph idx="2" type="subTitle"/>
          </p:nvPr>
        </p:nvSpPr>
        <p:spPr>
          <a:xfrm>
            <a:off x="12808250" y="5210175"/>
            <a:ext cx="7052400" cy="549300"/>
          </a:xfrm>
          <a:prstGeom prst="rect">
            <a:avLst/>
          </a:prstGeom>
        </p:spPr>
        <p:txBody>
          <a:bodyPr anchorCtr="0" anchor="ctr" bIns="45700" lIns="91425" spcFirstLastPara="1" rIns="91425" wrap="square" tIns="45700">
            <a:normAutofit/>
          </a:bodyPr>
          <a:lstStyle>
            <a:lvl1pPr lvl="0" rtl="0">
              <a:spcBef>
                <a:spcPts val="640"/>
              </a:spcBef>
              <a:spcAft>
                <a:spcPts val="0"/>
              </a:spcAft>
              <a:buSzPts val="3250"/>
              <a:buFont typeface="Asap Medium"/>
              <a:buNone/>
              <a:defRPr sz="3250">
                <a:latin typeface="Asap Medium"/>
                <a:ea typeface="Asap Medium"/>
                <a:cs typeface="Asap Medium"/>
                <a:sym typeface="Asap Medium"/>
              </a:defRPr>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31" name="Google Shape;31;p4"/>
          <p:cNvSpPr txBox="1"/>
          <p:nvPr>
            <p:ph idx="3" type="subTitle"/>
          </p:nvPr>
        </p:nvSpPr>
        <p:spPr>
          <a:xfrm>
            <a:off x="12808250" y="6749050"/>
            <a:ext cx="7052400" cy="549300"/>
          </a:xfrm>
          <a:prstGeom prst="rect">
            <a:avLst/>
          </a:prstGeom>
        </p:spPr>
        <p:txBody>
          <a:bodyPr anchorCtr="0" anchor="ctr" bIns="45700" lIns="91425" spcFirstLastPara="1" rIns="91425" wrap="square" tIns="45700">
            <a:normAutofit/>
          </a:bodyPr>
          <a:lstStyle>
            <a:lvl1pPr lvl="0" rtl="0">
              <a:spcBef>
                <a:spcPts val="640"/>
              </a:spcBef>
              <a:spcAft>
                <a:spcPts val="0"/>
              </a:spcAft>
              <a:buSzPts val="3250"/>
              <a:buFont typeface="Asap Medium"/>
              <a:buNone/>
              <a:defRPr sz="3250">
                <a:latin typeface="Asap Medium"/>
                <a:ea typeface="Asap Medium"/>
                <a:cs typeface="Asap Medium"/>
                <a:sym typeface="Asap Medium"/>
              </a:defRPr>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32" name="Google Shape;32;p4"/>
          <p:cNvSpPr txBox="1"/>
          <p:nvPr>
            <p:ph idx="4" type="subTitle"/>
          </p:nvPr>
        </p:nvSpPr>
        <p:spPr>
          <a:xfrm>
            <a:off x="12808250" y="8287925"/>
            <a:ext cx="7052400" cy="549300"/>
          </a:xfrm>
          <a:prstGeom prst="rect">
            <a:avLst/>
          </a:prstGeom>
        </p:spPr>
        <p:txBody>
          <a:bodyPr anchorCtr="0" anchor="ctr" bIns="45700" lIns="91425" spcFirstLastPara="1" rIns="91425" wrap="square" tIns="45700">
            <a:normAutofit/>
          </a:bodyPr>
          <a:lstStyle>
            <a:lvl1pPr lvl="0" rtl="0">
              <a:spcBef>
                <a:spcPts val="640"/>
              </a:spcBef>
              <a:spcAft>
                <a:spcPts val="0"/>
              </a:spcAft>
              <a:buSzPts val="3250"/>
              <a:buFont typeface="Asap Medium"/>
              <a:buNone/>
              <a:defRPr sz="3250">
                <a:latin typeface="Asap Medium"/>
                <a:ea typeface="Asap Medium"/>
                <a:cs typeface="Asap Medium"/>
                <a:sym typeface="Asap Medium"/>
              </a:defRPr>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33" name="Shape 33"/>
        <p:cNvGrpSpPr/>
        <p:nvPr/>
      </p:nvGrpSpPr>
      <p:grpSpPr>
        <a:xfrm>
          <a:off x="0" y="0"/>
          <a:ext cx="0" cy="0"/>
          <a:chOff x="0" y="0"/>
          <a:chExt cx="0" cy="0"/>
        </a:xfrm>
      </p:grpSpPr>
      <p:sp>
        <p:nvSpPr>
          <p:cNvPr id="34" name="Google Shape;34;p5"/>
          <p:cNvSpPr txBox="1"/>
          <p:nvPr>
            <p:ph idx="1" type="body"/>
          </p:nvPr>
        </p:nvSpPr>
        <p:spPr>
          <a:xfrm>
            <a:off x="1028700" y="2672300"/>
            <a:ext cx="8922000" cy="1540200"/>
          </a:xfrm>
          <a:prstGeom prst="rect">
            <a:avLst/>
          </a:prstGeom>
        </p:spPr>
        <p:txBody>
          <a:bodyPr anchorCtr="0" anchor="t" bIns="45700" lIns="91425" spcFirstLastPara="1" rIns="91425" wrap="square" tIns="45700">
            <a:normAutofit/>
          </a:bodyPr>
          <a:lstStyle>
            <a:lvl1pPr indent="-374650" lvl="0" marL="457200">
              <a:spcBef>
                <a:spcPts val="640"/>
              </a:spcBef>
              <a:spcAft>
                <a:spcPts val="0"/>
              </a:spcAft>
              <a:buSzPts val="2300"/>
              <a:buChar char="•"/>
              <a:defRPr/>
            </a:lvl1pPr>
            <a:lvl2pPr indent="-374650" lvl="1" marL="914400">
              <a:spcBef>
                <a:spcPts val="560"/>
              </a:spcBef>
              <a:spcAft>
                <a:spcPts val="0"/>
              </a:spcAft>
              <a:buSzPts val="2300"/>
              <a:buChar char="–"/>
              <a:defRPr/>
            </a:lvl2pPr>
            <a:lvl3pPr indent="-374650" lvl="2" marL="1371600">
              <a:spcBef>
                <a:spcPts val="480"/>
              </a:spcBef>
              <a:spcAft>
                <a:spcPts val="0"/>
              </a:spcAft>
              <a:buSzPts val="2300"/>
              <a:buChar char="•"/>
              <a:defRPr/>
            </a:lvl3pPr>
            <a:lvl4pPr indent="-374650" lvl="3" marL="1828800">
              <a:spcBef>
                <a:spcPts val="400"/>
              </a:spcBef>
              <a:spcAft>
                <a:spcPts val="0"/>
              </a:spcAft>
              <a:buSzPts val="2300"/>
              <a:buChar char="–"/>
              <a:defRPr/>
            </a:lvl4pPr>
            <a:lvl5pPr indent="-374650" lvl="4" marL="2286000">
              <a:spcBef>
                <a:spcPts val="400"/>
              </a:spcBef>
              <a:spcAft>
                <a:spcPts val="0"/>
              </a:spcAft>
              <a:buSzPts val="2300"/>
              <a:buChar char="»"/>
              <a:defRPr/>
            </a:lvl5pPr>
            <a:lvl6pPr indent="-374650" lvl="5" marL="2743200">
              <a:spcBef>
                <a:spcPts val="400"/>
              </a:spcBef>
              <a:spcAft>
                <a:spcPts val="0"/>
              </a:spcAft>
              <a:buSzPts val="2300"/>
              <a:buChar char="•"/>
              <a:defRPr/>
            </a:lvl6pPr>
            <a:lvl7pPr indent="-374650" lvl="6" marL="3200400">
              <a:spcBef>
                <a:spcPts val="400"/>
              </a:spcBef>
              <a:spcAft>
                <a:spcPts val="0"/>
              </a:spcAft>
              <a:buSzPts val="2300"/>
              <a:buChar char="•"/>
              <a:defRPr/>
            </a:lvl7pPr>
            <a:lvl8pPr indent="-374650" lvl="7" marL="3657600">
              <a:spcBef>
                <a:spcPts val="400"/>
              </a:spcBef>
              <a:spcAft>
                <a:spcPts val="0"/>
              </a:spcAft>
              <a:buSzPts val="2300"/>
              <a:buChar char="•"/>
              <a:defRPr/>
            </a:lvl8pPr>
            <a:lvl9pPr indent="-374650" lvl="8" marL="4114800">
              <a:spcBef>
                <a:spcPts val="400"/>
              </a:spcBef>
              <a:spcAft>
                <a:spcPts val="0"/>
              </a:spcAft>
              <a:buSzPts val="2300"/>
              <a:buChar char="•"/>
              <a:defRPr/>
            </a:lvl9pPr>
          </a:lstStyle>
          <a:p/>
        </p:txBody>
      </p:sp>
      <p:pic>
        <p:nvPicPr>
          <p:cNvPr id="35" name="Google Shape;35;p5"/>
          <p:cNvPicPr preferRelativeResize="0"/>
          <p:nvPr/>
        </p:nvPicPr>
        <p:blipFill>
          <a:blip r:embed="rId2">
            <a:alphaModFix/>
          </a:blip>
          <a:stretch>
            <a:fillRect/>
          </a:stretch>
        </p:blipFill>
        <p:spPr>
          <a:xfrm>
            <a:off x="9613227" y="1906222"/>
            <a:ext cx="10425908" cy="7175000"/>
          </a:xfrm>
          <a:prstGeom prst="rect">
            <a:avLst/>
          </a:prstGeom>
          <a:noFill/>
          <a:ln>
            <a:noFill/>
          </a:ln>
        </p:spPr>
      </p:pic>
      <p:sp>
        <p:nvSpPr>
          <p:cNvPr id="36" name="Google Shape;36;p5"/>
          <p:cNvSpPr/>
          <p:nvPr/>
        </p:nvSpPr>
        <p:spPr>
          <a:xfrm>
            <a:off x="1028700" y="4721297"/>
            <a:ext cx="7118296" cy="1110924"/>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1028700" y="6340973"/>
            <a:ext cx="7118296" cy="1110924"/>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1028700" y="7960650"/>
            <a:ext cx="7118296" cy="1110924"/>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type="title"/>
          </p:nvPr>
        </p:nvSpPr>
        <p:spPr>
          <a:xfrm>
            <a:off x="1028700" y="991875"/>
            <a:ext cx="17975700" cy="1274400"/>
          </a:xfrm>
          <a:prstGeom prst="rect">
            <a:avLst/>
          </a:prstGeom>
          <a:noFill/>
          <a:ln>
            <a:noFill/>
          </a:ln>
        </p:spPr>
        <p:txBody>
          <a:bodyPr anchorCtr="0" anchor="t" bIns="45700" lIns="91425" spcFirstLastPara="1" rIns="91425" wrap="square" tIns="45700">
            <a:normAutofit/>
          </a:bodyPr>
          <a:lstStyle>
            <a:lvl1pPr lvl="0" marR="0" rtl="0">
              <a:spcBef>
                <a:spcPts val="0"/>
              </a:spcBef>
              <a:spcAft>
                <a:spcPts val="0"/>
              </a:spcAft>
              <a:buClr>
                <a:srgbClr val="282828"/>
              </a:buClr>
              <a:buSzPts val="8450"/>
              <a:buFont typeface="Poppins"/>
              <a:buNone/>
              <a:defRPr b="1" i="0" sz="8450" u="none" cap="none" strike="noStrike">
                <a:solidFill>
                  <a:srgbClr val="282828"/>
                </a:solidFill>
                <a:latin typeface="Poppins"/>
                <a:ea typeface="Poppins"/>
                <a:cs typeface="Poppins"/>
                <a:sym typeface="Poppins"/>
              </a:defRPr>
            </a:lvl1pPr>
            <a:lvl2pPr lvl="1" rtl="0">
              <a:spcBef>
                <a:spcPts val="0"/>
              </a:spcBef>
              <a:spcAft>
                <a:spcPts val="0"/>
              </a:spcAft>
              <a:buClr>
                <a:srgbClr val="282828"/>
              </a:buClr>
              <a:buSzPts val="1400"/>
              <a:buNone/>
              <a:defRPr sz="1800">
                <a:solidFill>
                  <a:srgbClr val="282828"/>
                </a:solidFill>
              </a:defRPr>
            </a:lvl2pPr>
            <a:lvl3pPr lvl="2" rtl="0">
              <a:spcBef>
                <a:spcPts val="0"/>
              </a:spcBef>
              <a:spcAft>
                <a:spcPts val="0"/>
              </a:spcAft>
              <a:buClr>
                <a:srgbClr val="282828"/>
              </a:buClr>
              <a:buSzPts val="1400"/>
              <a:buNone/>
              <a:defRPr sz="1800">
                <a:solidFill>
                  <a:srgbClr val="282828"/>
                </a:solidFill>
              </a:defRPr>
            </a:lvl3pPr>
            <a:lvl4pPr lvl="3" rtl="0">
              <a:spcBef>
                <a:spcPts val="0"/>
              </a:spcBef>
              <a:spcAft>
                <a:spcPts val="0"/>
              </a:spcAft>
              <a:buClr>
                <a:srgbClr val="282828"/>
              </a:buClr>
              <a:buSzPts val="1400"/>
              <a:buNone/>
              <a:defRPr sz="1800">
                <a:solidFill>
                  <a:srgbClr val="282828"/>
                </a:solidFill>
              </a:defRPr>
            </a:lvl4pPr>
            <a:lvl5pPr lvl="4" rtl="0">
              <a:spcBef>
                <a:spcPts val="0"/>
              </a:spcBef>
              <a:spcAft>
                <a:spcPts val="0"/>
              </a:spcAft>
              <a:buClr>
                <a:srgbClr val="282828"/>
              </a:buClr>
              <a:buSzPts val="1400"/>
              <a:buNone/>
              <a:defRPr sz="1800">
                <a:solidFill>
                  <a:srgbClr val="282828"/>
                </a:solidFill>
              </a:defRPr>
            </a:lvl5pPr>
            <a:lvl6pPr lvl="5" rtl="0">
              <a:spcBef>
                <a:spcPts val="0"/>
              </a:spcBef>
              <a:spcAft>
                <a:spcPts val="0"/>
              </a:spcAft>
              <a:buClr>
                <a:srgbClr val="282828"/>
              </a:buClr>
              <a:buSzPts val="1400"/>
              <a:buNone/>
              <a:defRPr sz="1800">
                <a:solidFill>
                  <a:srgbClr val="282828"/>
                </a:solidFill>
              </a:defRPr>
            </a:lvl6pPr>
            <a:lvl7pPr lvl="6" rtl="0">
              <a:spcBef>
                <a:spcPts val="0"/>
              </a:spcBef>
              <a:spcAft>
                <a:spcPts val="0"/>
              </a:spcAft>
              <a:buClr>
                <a:srgbClr val="282828"/>
              </a:buClr>
              <a:buSzPts val="1400"/>
              <a:buNone/>
              <a:defRPr sz="1800">
                <a:solidFill>
                  <a:srgbClr val="282828"/>
                </a:solidFill>
              </a:defRPr>
            </a:lvl7pPr>
            <a:lvl8pPr lvl="7" rtl="0">
              <a:spcBef>
                <a:spcPts val="0"/>
              </a:spcBef>
              <a:spcAft>
                <a:spcPts val="0"/>
              </a:spcAft>
              <a:buClr>
                <a:srgbClr val="282828"/>
              </a:buClr>
              <a:buSzPts val="1400"/>
              <a:buNone/>
              <a:defRPr sz="1800">
                <a:solidFill>
                  <a:srgbClr val="282828"/>
                </a:solidFill>
              </a:defRPr>
            </a:lvl8pPr>
            <a:lvl9pPr lvl="8" rtl="0">
              <a:spcBef>
                <a:spcPts val="0"/>
              </a:spcBef>
              <a:spcAft>
                <a:spcPts val="0"/>
              </a:spcAft>
              <a:buClr>
                <a:srgbClr val="282828"/>
              </a:buClr>
              <a:buSzPts val="1400"/>
              <a:buNone/>
              <a:defRPr sz="1800">
                <a:solidFill>
                  <a:srgbClr val="282828"/>
                </a:solidFill>
              </a:defRPr>
            </a:lvl9pPr>
          </a:lstStyle>
          <a:p/>
        </p:txBody>
      </p:sp>
      <p:sp>
        <p:nvSpPr>
          <p:cNvPr id="40" name="Google Shape;40;p5"/>
          <p:cNvSpPr txBox="1"/>
          <p:nvPr>
            <p:ph idx="2" type="subTitle"/>
          </p:nvPr>
        </p:nvSpPr>
        <p:spPr>
          <a:xfrm>
            <a:off x="1061050" y="6621788"/>
            <a:ext cx="7052400" cy="549300"/>
          </a:xfrm>
          <a:prstGeom prst="rect">
            <a:avLst/>
          </a:prstGeom>
        </p:spPr>
        <p:txBody>
          <a:bodyPr anchorCtr="0" anchor="ctr" bIns="45700" lIns="91425" spcFirstLastPara="1" rIns="91425" wrap="square" tIns="45700">
            <a:normAutofit/>
          </a:bodyPr>
          <a:lstStyle>
            <a:lvl1pPr lvl="0" rtl="0" algn="ctr">
              <a:spcBef>
                <a:spcPts val="640"/>
              </a:spcBef>
              <a:spcAft>
                <a:spcPts val="0"/>
              </a:spcAft>
              <a:buSzPts val="2650"/>
              <a:buNone/>
              <a:defRPr b="1" sz="2650"/>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41" name="Google Shape;41;p5"/>
          <p:cNvSpPr txBox="1"/>
          <p:nvPr>
            <p:ph idx="3" type="subTitle"/>
          </p:nvPr>
        </p:nvSpPr>
        <p:spPr>
          <a:xfrm>
            <a:off x="1061050" y="5002075"/>
            <a:ext cx="7052400" cy="549300"/>
          </a:xfrm>
          <a:prstGeom prst="rect">
            <a:avLst/>
          </a:prstGeom>
        </p:spPr>
        <p:txBody>
          <a:bodyPr anchorCtr="0" anchor="ctr" bIns="45700" lIns="91425" spcFirstLastPara="1" rIns="91425" wrap="square" tIns="45700">
            <a:normAutofit/>
          </a:bodyPr>
          <a:lstStyle>
            <a:lvl1pPr lvl="0" rtl="0" algn="ctr">
              <a:spcBef>
                <a:spcPts val="640"/>
              </a:spcBef>
              <a:spcAft>
                <a:spcPts val="0"/>
              </a:spcAft>
              <a:buSzPts val="2650"/>
              <a:buNone/>
              <a:defRPr b="1" sz="2650"/>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42" name="Google Shape;42;p5"/>
          <p:cNvSpPr txBox="1"/>
          <p:nvPr>
            <p:ph idx="4" type="subTitle"/>
          </p:nvPr>
        </p:nvSpPr>
        <p:spPr>
          <a:xfrm>
            <a:off x="1061050" y="8241500"/>
            <a:ext cx="7052400" cy="549300"/>
          </a:xfrm>
          <a:prstGeom prst="rect">
            <a:avLst/>
          </a:prstGeom>
        </p:spPr>
        <p:txBody>
          <a:bodyPr anchorCtr="0" anchor="ctr" bIns="45700" lIns="91425" spcFirstLastPara="1" rIns="91425" wrap="square" tIns="45700">
            <a:normAutofit/>
          </a:bodyPr>
          <a:lstStyle>
            <a:lvl1pPr lvl="0" rtl="0" algn="ctr">
              <a:spcBef>
                <a:spcPts val="640"/>
              </a:spcBef>
              <a:spcAft>
                <a:spcPts val="0"/>
              </a:spcAft>
              <a:buSzPts val="2650"/>
              <a:buNone/>
              <a:defRPr b="1" sz="2650"/>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43" name="Shape 43"/>
        <p:cNvGrpSpPr/>
        <p:nvPr/>
      </p:nvGrpSpPr>
      <p:grpSpPr>
        <a:xfrm>
          <a:off x="0" y="0"/>
          <a:ext cx="0" cy="0"/>
          <a:chOff x="0" y="0"/>
          <a:chExt cx="0" cy="0"/>
        </a:xfrm>
      </p:grpSpPr>
      <p:grpSp>
        <p:nvGrpSpPr>
          <p:cNvPr id="44" name="Google Shape;44;p6"/>
          <p:cNvGrpSpPr/>
          <p:nvPr/>
        </p:nvGrpSpPr>
        <p:grpSpPr>
          <a:xfrm>
            <a:off x="6862893" y="2886233"/>
            <a:ext cx="4562245" cy="6093223"/>
            <a:chOff x="0" y="-9525"/>
            <a:chExt cx="1201571" cy="1604789"/>
          </a:xfrm>
        </p:grpSpPr>
        <p:sp>
          <p:nvSpPr>
            <p:cNvPr id="45" name="Google Shape;45;p6"/>
            <p:cNvSpPr/>
            <p:nvPr/>
          </p:nvSpPr>
          <p:spPr>
            <a:xfrm>
              <a:off x="0" y="0"/>
              <a:ext cx="1201571" cy="1595264"/>
            </a:xfrm>
            <a:custGeom>
              <a:rect b="b" l="l" r="r" t="t"/>
              <a:pathLst>
                <a:path extrusionOk="0" h="1595264" w="1201571">
                  <a:moveTo>
                    <a:pt x="86545" y="0"/>
                  </a:moveTo>
                  <a:lnTo>
                    <a:pt x="1115026" y="0"/>
                  </a:lnTo>
                  <a:cubicBezTo>
                    <a:pt x="1162823" y="0"/>
                    <a:pt x="1201571" y="38748"/>
                    <a:pt x="1201571" y="86545"/>
                  </a:cubicBezTo>
                  <a:lnTo>
                    <a:pt x="1201571" y="1508719"/>
                  </a:lnTo>
                  <a:cubicBezTo>
                    <a:pt x="1201571" y="1556516"/>
                    <a:pt x="1162823" y="1595264"/>
                    <a:pt x="1115026" y="1595264"/>
                  </a:cubicBezTo>
                  <a:lnTo>
                    <a:pt x="86545" y="1595264"/>
                  </a:lnTo>
                  <a:cubicBezTo>
                    <a:pt x="38748" y="1595264"/>
                    <a:pt x="0" y="1556516"/>
                    <a:pt x="0" y="1508719"/>
                  </a:cubicBezTo>
                  <a:lnTo>
                    <a:pt x="0" y="86545"/>
                  </a:lnTo>
                  <a:cubicBezTo>
                    <a:pt x="0" y="38748"/>
                    <a:pt x="38748" y="0"/>
                    <a:pt x="8654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nvSpPr>
          <p:spPr>
            <a:xfrm>
              <a:off x="0" y="-9525"/>
              <a:ext cx="1201500" cy="16047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 name="Google Shape;47;p6"/>
          <p:cNvSpPr txBox="1"/>
          <p:nvPr>
            <p:ph idx="1" type="body"/>
          </p:nvPr>
        </p:nvSpPr>
        <p:spPr>
          <a:xfrm>
            <a:off x="7496900" y="7009195"/>
            <a:ext cx="3292200" cy="1540200"/>
          </a:xfrm>
          <a:prstGeom prst="rect">
            <a:avLst/>
          </a:prstGeom>
        </p:spPr>
        <p:txBody>
          <a:bodyPr anchorCtr="0" anchor="t" bIns="45700" lIns="91425" spcFirstLastPara="1" rIns="91425" wrap="square" tIns="45700">
            <a:normAutofit/>
          </a:bodyPr>
          <a:lstStyle>
            <a:lvl1pPr indent="-355600" lvl="0" marL="457200" rtl="0" algn="ctr">
              <a:spcBef>
                <a:spcPts val="640"/>
              </a:spcBef>
              <a:spcAft>
                <a:spcPts val="0"/>
              </a:spcAft>
              <a:buSzPts val="2000"/>
              <a:buChar char="•"/>
              <a:defRPr sz="2000"/>
            </a:lvl1pPr>
            <a:lvl2pPr indent="-355600" lvl="1" marL="914400" rtl="0" algn="ctr">
              <a:spcBef>
                <a:spcPts val="560"/>
              </a:spcBef>
              <a:spcAft>
                <a:spcPts val="0"/>
              </a:spcAft>
              <a:buSzPts val="2000"/>
              <a:buChar char="–"/>
              <a:defRPr sz="2000"/>
            </a:lvl2pPr>
            <a:lvl3pPr indent="-355600" lvl="2" marL="1371600" rtl="0" algn="ctr">
              <a:spcBef>
                <a:spcPts val="480"/>
              </a:spcBef>
              <a:spcAft>
                <a:spcPts val="0"/>
              </a:spcAft>
              <a:buSzPts val="2000"/>
              <a:buChar char="•"/>
              <a:defRPr sz="2000"/>
            </a:lvl3pPr>
            <a:lvl4pPr indent="-355600" lvl="3" marL="1828800" rtl="0" algn="ctr">
              <a:spcBef>
                <a:spcPts val="400"/>
              </a:spcBef>
              <a:spcAft>
                <a:spcPts val="0"/>
              </a:spcAft>
              <a:buSzPts val="2000"/>
              <a:buChar char="–"/>
              <a:defRPr sz="2000"/>
            </a:lvl4pPr>
            <a:lvl5pPr indent="-355600" lvl="4" marL="2286000" rtl="0" algn="ctr">
              <a:spcBef>
                <a:spcPts val="400"/>
              </a:spcBef>
              <a:spcAft>
                <a:spcPts val="0"/>
              </a:spcAft>
              <a:buSzPts val="2000"/>
              <a:buChar char="»"/>
              <a:defRPr sz="2000"/>
            </a:lvl5pPr>
            <a:lvl6pPr indent="-355600" lvl="5" marL="2743200" rtl="0" algn="ctr">
              <a:spcBef>
                <a:spcPts val="400"/>
              </a:spcBef>
              <a:spcAft>
                <a:spcPts val="0"/>
              </a:spcAft>
              <a:buSzPts val="2000"/>
              <a:buChar char="•"/>
              <a:defRPr sz="2000"/>
            </a:lvl6pPr>
            <a:lvl7pPr indent="-355600" lvl="6" marL="3200400" rtl="0" algn="ctr">
              <a:spcBef>
                <a:spcPts val="400"/>
              </a:spcBef>
              <a:spcAft>
                <a:spcPts val="0"/>
              </a:spcAft>
              <a:buSzPts val="2000"/>
              <a:buChar char="•"/>
              <a:defRPr sz="2000"/>
            </a:lvl7pPr>
            <a:lvl8pPr indent="-355600" lvl="7" marL="3657600" rtl="0" algn="ctr">
              <a:spcBef>
                <a:spcPts val="400"/>
              </a:spcBef>
              <a:spcAft>
                <a:spcPts val="0"/>
              </a:spcAft>
              <a:buSzPts val="2000"/>
              <a:buChar char="•"/>
              <a:defRPr sz="2000"/>
            </a:lvl8pPr>
            <a:lvl9pPr indent="-355600" lvl="8" marL="4114800" rtl="0" algn="ctr">
              <a:spcBef>
                <a:spcPts val="400"/>
              </a:spcBef>
              <a:spcAft>
                <a:spcPts val="0"/>
              </a:spcAft>
              <a:buSzPts val="2000"/>
              <a:buChar char="•"/>
              <a:defRPr sz="2000"/>
            </a:lvl9pPr>
          </a:lstStyle>
          <a:p/>
        </p:txBody>
      </p:sp>
      <p:sp>
        <p:nvSpPr>
          <p:cNvPr id="48" name="Google Shape;48;p6"/>
          <p:cNvSpPr txBox="1"/>
          <p:nvPr>
            <p:ph type="title"/>
          </p:nvPr>
        </p:nvSpPr>
        <p:spPr>
          <a:xfrm>
            <a:off x="156150" y="753975"/>
            <a:ext cx="17975700" cy="1274400"/>
          </a:xfrm>
          <a:prstGeom prst="rect">
            <a:avLst/>
          </a:prstGeom>
          <a:noFill/>
          <a:ln>
            <a:noFill/>
          </a:ln>
        </p:spPr>
        <p:txBody>
          <a:bodyPr anchorCtr="0" anchor="t" bIns="45700" lIns="91425" spcFirstLastPara="1" rIns="91425" wrap="square" tIns="45700">
            <a:normAutofit/>
          </a:bodyPr>
          <a:lstStyle>
            <a:lvl1pPr lvl="0" marR="0" rtl="0" algn="ctr">
              <a:spcBef>
                <a:spcPts val="0"/>
              </a:spcBef>
              <a:spcAft>
                <a:spcPts val="0"/>
              </a:spcAft>
              <a:buClr>
                <a:srgbClr val="282828"/>
              </a:buClr>
              <a:buSzPts val="8450"/>
              <a:buFont typeface="Poppins"/>
              <a:buNone/>
              <a:defRPr b="1" i="0" sz="8450" u="none" cap="none" strike="noStrike">
                <a:solidFill>
                  <a:srgbClr val="282828"/>
                </a:solidFill>
                <a:latin typeface="Poppins"/>
                <a:ea typeface="Poppins"/>
                <a:cs typeface="Poppins"/>
                <a:sym typeface="Poppins"/>
              </a:defRPr>
            </a:lvl1pPr>
            <a:lvl2pPr lvl="1" rtl="0" algn="ctr">
              <a:spcBef>
                <a:spcPts val="0"/>
              </a:spcBef>
              <a:spcAft>
                <a:spcPts val="0"/>
              </a:spcAft>
              <a:buSzPts val="1400"/>
              <a:buNone/>
              <a:defRPr sz="1800"/>
            </a:lvl2pPr>
            <a:lvl3pPr lvl="2" rtl="0" algn="ctr">
              <a:spcBef>
                <a:spcPts val="0"/>
              </a:spcBef>
              <a:spcAft>
                <a:spcPts val="0"/>
              </a:spcAft>
              <a:buSzPts val="1400"/>
              <a:buNone/>
              <a:defRPr sz="1800"/>
            </a:lvl3pPr>
            <a:lvl4pPr lvl="3" rtl="0" algn="ctr">
              <a:spcBef>
                <a:spcPts val="0"/>
              </a:spcBef>
              <a:spcAft>
                <a:spcPts val="0"/>
              </a:spcAft>
              <a:buSzPts val="1400"/>
              <a:buNone/>
              <a:defRPr sz="1800"/>
            </a:lvl4pPr>
            <a:lvl5pPr lvl="4" rtl="0" algn="ctr">
              <a:spcBef>
                <a:spcPts val="0"/>
              </a:spcBef>
              <a:spcAft>
                <a:spcPts val="0"/>
              </a:spcAft>
              <a:buSzPts val="1400"/>
              <a:buNone/>
              <a:defRPr sz="1800"/>
            </a:lvl5pPr>
            <a:lvl6pPr lvl="5" rtl="0" algn="ctr">
              <a:spcBef>
                <a:spcPts val="0"/>
              </a:spcBef>
              <a:spcAft>
                <a:spcPts val="0"/>
              </a:spcAft>
              <a:buSzPts val="1400"/>
              <a:buNone/>
              <a:defRPr sz="1800"/>
            </a:lvl6pPr>
            <a:lvl7pPr lvl="6" rtl="0" algn="ctr">
              <a:spcBef>
                <a:spcPts val="0"/>
              </a:spcBef>
              <a:spcAft>
                <a:spcPts val="0"/>
              </a:spcAft>
              <a:buSzPts val="1400"/>
              <a:buNone/>
              <a:defRPr sz="1800"/>
            </a:lvl7pPr>
            <a:lvl8pPr lvl="7" rtl="0" algn="ctr">
              <a:spcBef>
                <a:spcPts val="0"/>
              </a:spcBef>
              <a:spcAft>
                <a:spcPts val="0"/>
              </a:spcAft>
              <a:buSzPts val="1400"/>
              <a:buNone/>
              <a:defRPr sz="1800"/>
            </a:lvl8pPr>
            <a:lvl9pPr lvl="8" rtl="0" algn="ctr">
              <a:spcBef>
                <a:spcPts val="0"/>
              </a:spcBef>
              <a:spcAft>
                <a:spcPts val="0"/>
              </a:spcAft>
              <a:buSzPts val="1400"/>
              <a:buNone/>
              <a:defRPr sz="1800"/>
            </a:lvl9pPr>
          </a:lstStyle>
          <a:p/>
        </p:txBody>
      </p:sp>
      <p:grpSp>
        <p:nvGrpSpPr>
          <p:cNvPr id="49" name="Google Shape;49;p6"/>
          <p:cNvGrpSpPr/>
          <p:nvPr/>
        </p:nvGrpSpPr>
        <p:grpSpPr>
          <a:xfrm>
            <a:off x="12272832" y="2886233"/>
            <a:ext cx="4562245" cy="6093223"/>
            <a:chOff x="0" y="-9525"/>
            <a:chExt cx="1201571" cy="1604789"/>
          </a:xfrm>
        </p:grpSpPr>
        <p:sp>
          <p:nvSpPr>
            <p:cNvPr id="50" name="Google Shape;50;p6"/>
            <p:cNvSpPr/>
            <p:nvPr/>
          </p:nvSpPr>
          <p:spPr>
            <a:xfrm>
              <a:off x="0" y="0"/>
              <a:ext cx="1201571" cy="1595264"/>
            </a:xfrm>
            <a:custGeom>
              <a:rect b="b" l="l" r="r" t="t"/>
              <a:pathLst>
                <a:path extrusionOk="0" h="1595264" w="1201571">
                  <a:moveTo>
                    <a:pt x="86545" y="0"/>
                  </a:moveTo>
                  <a:lnTo>
                    <a:pt x="1115026" y="0"/>
                  </a:lnTo>
                  <a:cubicBezTo>
                    <a:pt x="1162823" y="0"/>
                    <a:pt x="1201571" y="38748"/>
                    <a:pt x="1201571" y="86545"/>
                  </a:cubicBezTo>
                  <a:lnTo>
                    <a:pt x="1201571" y="1508719"/>
                  </a:lnTo>
                  <a:cubicBezTo>
                    <a:pt x="1201571" y="1556516"/>
                    <a:pt x="1162823" y="1595264"/>
                    <a:pt x="1115026" y="1595264"/>
                  </a:cubicBezTo>
                  <a:lnTo>
                    <a:pt x="86545" y="1595264"/>
                  </a:lnTo>
                  <a:cubicBezTo>
                    <a:pt x="38748" y="1595264"/>
                    <a:pt x="0" y="1556516"/>
                    <a:pt x="0" y="1508719"/>
                  </a:cubicBezTo>
                  <a:lnTo>
                    <a:pt x="0" y="86545"/>
                  </a:lnTo>
                  <a:cubicBezTo>
                    <a:pt x="0" y="38748"/>
                    <a:pt x="38748" y="0"/>
                    <a:pt x="8654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nvSpPr>
          <p:spPr>
            <a:xfrm>
              <a:off x="0" y="-9525"/>
              <a:ext cx="1201500" cy="16047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 name="Google Shape;52;p6"/>
          <p:cNvSpPr/>
          <p:nvPr/>
        </p:nvSpPr>
        <p:spPr>
          <a:xfrm>
            <a:off x="13369872" y="3511504"/>
            <a:ext cx="2367280" cy="236728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6"/>
          <p:cNvPicPr preferRelativeResize="0"/>
          <p:nvPr/>
        </p:nvPicPr>
        <p:blipFill>
          <a:blip r:embed="rId2">
            <a:alphaModFix/>
          </a:blip>
          <a:stretch>
            <a:fillRect/>
          </a:stretch>
        </p:blipFill>
        <p:spPr>
          <a:xfrm>
            <a:off x="13987902" y="4155440"/>
            <a:ext cx="1137450" cy="1099535"/>
          </a:xfrm>
          <a:prstGeom prst="rect">
            <a:avLst/>
          </a:prstGeom>
          <a:noFill/>
          <a:ln>
            <a:noFill/>
          </a:ln>
        </p:spPr>
      </p:pic>
      <p:sp>
        <p:nvSpPr>
          <p:cNvPr id="54" name="Google Shape;54;p6"/>
          <p:cNvSpPr/>
          <p:nvPr/>
        </p:nvSpPr>
        <p:spPr>
          <a:xfrm>
            <a:off x="7959933" y="3511504"/>
            <a:ext cx="2367280" cy="236728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8574277" y="4011718"/>
            <a:ext cx="1137450" cy="1243260"/>
          </a:xfrm>
          <a:prstGeom prst="rect">
            <a:avLst/>
          </a:prstGeom>
          <a:noFill/>
          <a:ln>
            <a:noFill/>
          </a:ln>
        </p:spPr>
      </p:pic>
      <p:grpSp>
        <p:nvGrpSpPr>
          <p:cNvPr id="56" name="Google Shape;56;p6"/>
          <p:cNvGrpSpPr/>
          <p:nvPr/>
        </p:nvGrpSpPr>
        <p:grpSpPr>
          <a:xfrm>
            <a:off x="1450922" y="2886233"/>
            <a:ext cx="4562245" cy="6093223"/>
            <a:chOff x="0" y="-9525"/>
            <a:chExt cx="1201571" cy="1604789"/>
          </a:xfrm>
        </p:grpSpPr>
        <p:sp>
          <p:nvSpPr>
            <p:cNvPr id="57" name="Google Shape;57;p6"/>
            <p:cNvSpPr/>
            <p:nvPr/>
          </p:nvSpPr>
          <p:spPr>
            <a:xfrm>
              <a:off x="0" y="0"/>
              <a:ext cx="1201571" cy="1595264"/>
            </a:xfrm>
            <a:custGeom>
              <a:rect b="b" l="l" r="r" t="t"/>
              <a:pathLst>
                <a:path extrusionOk="0" h="1595264" w="1201571">
                  <a:moveTo>
                    <a:pt x="86545" y="0"/>
                  </a:moveTo>
                  <a:lnTo>
                    <a:pt x="1115026" y="0"/>
                  </a:lnTo>
                  <a:cubicBezTo>
                    <a:pt x="1162823" y="0"/>
                    <a:pt x="1201571" y="38748"/>
                    <a:pt x="1201571" y="86545"/>
                  </a:cubicBezTo>
                  <a:lnTo>
                    <a:pt x="1201571" y="1508719"/>
                  </a:lnTo>
                  <a:cubicBezTo>
                    <a:pt x="1201571" y="1556516"/>
                    <a:pt x="1162823" y="1595264"/>
                    <a:pt x="1115026" y="1595264"/>
                  </a:cubicBezTo>
                  <a:lnTo>
                    <a:pt x="86545" y="1595264"/>
                  </a:lnTo>
                  <a:cubicBezTo>
                    <a:pt x="38748" y="1595264"/>
                    <a:pt x="0" y="1556516"/>
                    <a:pt x="0" y="1508719"/>
                  </a:cubicBezTo>
                  <a:lnTo>
                    <a:pt x="0" y="86545"/>
                  </a:lnTo>
                  <a:cubicBezTo>
                    <a:pt x="0" y="38748"/>
                    <a:pt x="38748" y="0"/>
                    <a:pt x="8654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nvSpPr>
          <p:spPr>
            <a:xfrm>
              <a:off x="0" y="-9525"/>
              <a:ext cx="1201500" cy="16047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 name="Google Shape;59;p6"/>
          <p:cNvSpPr/>
          <p:nvPr/>
        </p:nvSpPr>
        <p:spPr>
          <a:xfrm>
            <a:off x="2425577" y="3511504"/>
            <a:ext cx="2367280" cy="236728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6"/>
          <p:cNvPicPr preferRelativeResize="0"/>
          <p:nvPr/>
        </p:nvPicPr>
        <p:blipFill>
          <a:blip r:embed="rId4">
            <a:alphaModFix/>
          </a:blip>
          <a:stretch>
            <a:fillRect/>
          </a:stretch>
        </p:blipFill>
        <p:spPr>
          <a:xfrm>
            <a:off x="3040928" y="4229134"/>
            <a:ext cx="1137450" cy="1227929"/>
          </a:xfrm>
          <a:prstGeom prst="rect">
            <a:avLst/>
          </a:prstGeom>
          <a:noFill/>
          <a:ln>
            <a:noFill/>
          </a:ln>
        </p:spPr>
      </p:pic>
      <p:sp>
        <p:nvSpPr>
          <p:cNvPr id="61" name="Google Shape;61;p6"/>
          <p:cNvSpPr txBox="1"/>
          <p:nvPr>
            <p:ph idx="2" type="subTitle"/>
          </p:nvPr>
        </p:nvSpPr>
        <p:spPr>
          <a:xfrm>
            <a:off x="7241275" y="6307750"/>
            <a:ext cx="3805500" cy="549300"/>
          </a:xfrm>
          <a:prstGeom prst="rect">
            <a:avLst/>
          </a:prstGeom>
        </p:spPr>
        <p:txBody>
          <a:bodyPr anchorCtr="0" anchor="ctr" bIns="45700" lIns="91425" spcFirstLastPara="1" rIns="91425" wrap="square" tIns="45700">
            <a:normAutofit/>
          </a:bodyPr>
          <a:lstStyle>
            <a:lvl1pPr lvl="0" rtl="0" algn="ctr">
              <a:spcBef>
                <a:spcPts val="640"/>
              </a:spcBef>
              <a:spcAft>
                <a:spcPts val="0"/>
              </a:spcAft>
              <a:buSzPts val="2650"/>
              <a:buNone/>
              <a:defRPr b="1" sz="2650"/>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62" name="Google Shape;62;p6"/>
          <p:cNvSpPr txBox="1"/>
          <p:nvPr>
            <p:ph idx="3" type="body"/>
          </p:nvPr>
        </p:nvSpPr>
        <p:spPr>
          <a:xfrm>
            <a:off x="1962525" y="7009195"/>
            <a:ext cx="3292200" cy="1540200"/>
          </a:xfrm>
          <a:prstGeom prst="rect">
            <a:avLst/>
          </a:prstGeom>
        </p:spPr>
        <p:txBody>
          <a:bodyPr anchorCtr="0" anchor="t" bIns="45700" lIns="91425" spcFirstLastPara="1" rIns="91425" wrap="square" tIns="45700">
            <a:normAutofit/>
          </a:bodyPr>
          <a:lstStyle>
            <a:lvl1pPr indent="-355600" lvl="0" marL="457200" rtl="0" algn="ctr">
              <a:spcBef>
                <a:spcPts val="640"/>
              </a:spcBef>
              <a:spcAft>
                <a:spcPts val="0"/>
              </a:spcAft>
              <a:buSzPts val="2000"/>
              <a:buChar char="•"/>
              <a:defRPr sz="2000"/>
            </a:lvl1pPr>
            <a:lvl2pPr indent="-355600" lvl="1" marL="914400" rtl="0" algn="ctr">
              <a:spcBef>
                <a:spcPts val="560"/>
              </a:spcBef>
              <a:spcAft>
                <a:spcPts val="0"/>
              </a:spcAft>
              <a:buSzPts val="2000"/>
              <a:buChar char="–"/>
              <a:defRPr sz="2000"/>
            </a:lvl2pPr>
            <a:lvl3pPr indent="-355600" lvl="2" marL="1371600" rtl="0" algn="ctr">
              <a:spcBef>
                <a:spcPts val="480"/>
              </a:spcBef>
              <a:spcAft>
                <a:spcPts val="0"/>
              </a:spcAft>
              <a:buSzPts val="2000"/>
              <a:buChar char="•"/>
              <a:defRPr sz="2000"/>
            </a:lvl3pPr>
            <a:lvl4pPr indent="-355600" lvl="3" marL="1828800" rtl="0" algn="ctr">
              <a:spcBef>
                <a:spcPts val="400"/>
              </a:spcBef>
              <a:spcAft>
                <a:spcPts val="0"/>
              </a:spcAft>
              <a:buSzPts val="2000"/>
              <a:buChar char="–"/>
              <a:defRPr sz="2000"/>
            </a:lvl4pPr>
            <a:lvl5pPr indent="-355600" lvl="4" marL="2286000" rtl="0" algn="ctr">
              <a:spcBef>
                <a:spcPts val="400"/>
              </a:spcBef>
              <a:spcAft>
                <a:spcPts val="0"/>
              </a:spcAft>
              <a:buSzPts val="2000"/>
              <a:buChar char="»"/>
              <a:defRPr sz="2000"/>
            </a:lvl5pPr>
            <a:lvl6pPr indent="-355600" lvl="5" marL="2743200" rtl="0" algn="ctr">
              <a:spcBef>
                <a:spcPts val="400"/>
              </a:spcBef>
              <a:spcAft>
                <a:spcPts val="0"/>
              </a:spcAft>
              <a:buSzPts val="2000"/>
              <a:buChar char="•"/>
              <a:defRPr sz="2000"/>
            </a:lvl6pPr>
            <a:lvl7pPr indent="-355600" lvl="6" marL="3200400" rtl="0" algn="ctr">
              <a:spcBef>
                <a:spcPts val="400"/>
              </a:spcBef>
              <a:spcAft>
                <a:spcPts val="0"/>
              </a:spcAft>
              <a:buSzPts val="2000"/>
              <a:buChar char="•"/>
              <a:defRPr sz="2000"/>
            </a:lvl7pPr>
            <a:lvl8pPr indent="-355600" lvl="7" marL="3657600" rtl="0" algn="ctr">
              <a:spcBef>
                <a:spcPts val="400"/>
              </a:spcBef>
              <a:spcAft>
                <a:spcPts val="0"/>
              </a:spcAft>
              <a:buSzPts val="2000"/>
              <a:buChar char="•"/>
              <a:defRPr sz="2000"/>
            </a:lvl8pPr>
            <a:lvl9pPr indent="-355600" lvl="8" marL="4114800" rtl="0" algn="ctr">
              <a:spcBef>
                <a:spcPts val="400"/>
              </a:spcBef>
              <a:spcAft>
                <a:spcPts val="0"/>
              </a:spcAft>
              <a:buSzPts val="2000"/>
              <a:buChar char="•"/>
              <a:defRPr sz="2000"/>
            </a:lvl9pPr>
          </a:lstStyle>
          <a:p/>
        </p:txBody>
      </p:sp>
      <p:sp>
        <p:nvSpPr>
          <p:cNvPr id="63" name="Google Shape;63;p6"/>
          <p:cNvSpPr txBox="1"/>
          <p:nvPr>
            <p:ph idx="4" type="subTitle"/>
          </p:nvPr>
        </p:nvSpPr>
        <p:spPr>
          <a:xfrm>
            <a:off x="1706900" y="6307750"/>
            <a:ext cx="3805500" cy="549300"/>
          </a:xfrm>
          <a:prstGeom prst="rect">
            <a:avLst/>
          </a:prstGeom>
        </p:spPr>
        <p:txBody>
          <a:bodyPr anchorCtr="0" anchor="ctr" bIns="45700" lIns="91425" spcFirstLastPara="1" rIns="91425" wrap="square" tIns="45700">
            <a:normAutofit/>
          </a:bodyPr>
          <a:lstStyle>
            <a:lvl1pPr lvl="0" rtl="0" algn="ctr">
              <a:spcBef>
                <a:spcPts val="640"/>
              </a:spcBef>
              <a:spcAft>
                <a:spcPts val="0"/>
              </a:spcAft>
              <a:buSzPts val="2650"/>
              <a:buNone/>
              <a:defRPr b="1" sz="2650"/>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64" name="Google Shape;64;p6"/>
          <p:cNvSpPr txBox="1"/>
          <p:nvPr>
            <p:ph idx="5" type="body"/>
          </p:nvPr>
        </p:nvSpPr>
        <p:spPr>
          <a:xfrm>
            <a:off x="12906388" y="7009195"/>
            <a:ext cx="3292200" cy="1540200"/>
          </a:xfrm>
          <a:prstGeom prst="rect">
            <a:avLst/>
          </a:prstGeom>
        </p:spPr>
        <p:txBody>
          <a:bodyPr anchorCtr="0" anchor="t" bIns="45700" lIns="91425" spcFirstLastPara="1" rIns="91425" wrap="square" tIns="45700">
            <a:normAutofit/>
          </a:bodyPr>
          <a:lstStyle>
            <a:lvl1pPr indent="-355600" lvl="0" marL="457200" rtl="0" algn="ctr">
              <a:spcBef>
                <a:spcPts val="640"/>
              </a:spcBef>
              <a:spcAft>
                <a:spcPts val="0"/>
              </a:spcAft>
              <a:buSzPts val="2000"/>
              <a:buChar char="•"/>
              <a:defRPr sz="2000"/>
            </a:lvl1pPr>
            <a:lvl2pPr indent="-355600" lvl="1" marL="914400" rtl="0" algn="ctr">
              <a:spcBef>
                <a:spcPts val="560"/>
              </a:spcBef>
              <a:spcAft>
                <a:spcPts val="0"/>
              </a:spcAft>
              <a:buSzPts val="2000"/>
              <a:buChar char="–"/>
              <a:defRPr sz="2000"/>
            </a:lvl2pPr>
            <a:lvl3pPr indent="-355600" lvl="2" marL="1371600" rtl="0" algn="ctr">
              <a:spcBef>
                <a:spcPts val="480"/>
              </a:spcBef>
              <a:spcAft>
                <a:spcPts val="0"/>
              </a:spcAft>
              <a:buSzPts val="2000"/>
              <a:buChar char="•"/>
              <a:defRPr sz="2000"/>
            </a:lvl3pPr>
            <a:lvl4pPr indent="-355600" lvl="3" marL="1828800" rtl="0" algn="ctr">
              <a:spcBef>
                <a:spcPts val="400"/>
              </a:spcBef>
              <a:spcAft>
                <a:spcPts val="0"/>
              </a:spcAft>
              <a:buSzPts val="2000"/>
              <a:buChar char="–"/>
              <a:defRPr sz="2000"/>
            </a:lvl4pPr>
            <a:lvl5pPr indent="-355600" lvl="4" marL="2286000" rtl="0" algn="ctr">
              <a:spcBef>
                <a:spcPts val="400"/>
              </a:spcBef>
              <a:spcAft>
                <a:spcPts val="0"/>
              </a:spcAft>
              <a:buSzPts val="2000"/>
              <a:buChar char="»"/>
              <a:defRPr sz="2000"/>
            </a:lvl5pPr>
            <a:lvl6pPr indent="-355600" lvl="5" marL="2743200" rtl="0" algn="ctr">
              <a:spcBef>
                <a:spcPts val="400"/>
              </a:spcBef>
              <a:spcAft>
                <a:spcPts val="0"/>
              </a:spcAft>
              <a:buSzPts val="2000"/>
              <a:buChar char="•"/>
              <a:defRPr sz="2000"/>
            </a:lvl6pPr>
            <a:lvl7pPr indent="-355600" lvl="6" marL="3200400" rtl="0" algn="ctr">
              <a:spcBef>
                <a:spcPts val="400"/>
              </a:spcBef>
              <a:spcAft>
                <a:spcPts val="0"/>
              </a:spcAft>
              <a:buSzPts val="2000"/>
              <a:buChar char="•"/>
              <a:defRPr sz="2000"/>
            </a:lvl7pPr>
            <a:lvl8pPr indent="-355600" lvl="7" marL="3657600" rtl="0" algn="ctr">
              <a:spcBef>
                <a:spcPts val="400"/>
              </a:spcBef>
              <a:spcAft>
                <a:spcPts val="0"/>
              </a:spcAft>
              <a:buSzPts val="2000"/>
              <a:buChar char="•"/>
              <a:defRPr sz="2000"/>
            </a:lvl8pPr>
            <a:lvl9pPr indent="-355600" lvl="8" marL="4114800" rtl="0" algn="ctr">
              <a:spcBef>
                <a:spcPts val="400"/>
              </a:spcBef>
              <a:spcAft>
                <a:spcPts val="0"/>
              </a:spcAft>
              <a:buSzPts val="2000"/>
              <a:buChar char="•"/>
              <a:defRPr sz="2000"/>
            </a:lvl9pPr>
          </a:lstStyle>
          <a:p/>
        </p:txBody>
      </p:sp>
      <p:sp>
        <p:nvSpPr>
          <p:cNvPr id="65" name="Google Shape;65;p6"/>
          <p:cNvSpPr txBox="1"/>
          <p:nvPr>
            <p:ph idx="6" type="subTitle"/>
          </p:nvPr>
        </p:nvSpPr>
        <p:spPr>
          <a:xfrm>
            <a:off x="12650763" y="6307750"/>
            <a:ext cx="3805500" cy="549300"/>
          </a:xfrm>
          <a:prstGeom prst="rect">
            <a:avLst/>
          </a:prstGeom>
        </p:spPr>
        <p:txBody>
          <a:bodyPr anchorCtr="0" anchor="ctr" bIns="45700" lIns="91425" spcFirstLastPara="1" rIns="91425" wrap="square" tIns="45700">
            <a:normAutofit/>
          </a:bodyPr>
          <a:lstStyle>
            <a:lvl1pPr lvl="0" rtl="0" algn="ctr">
              <a:spcBef>
                <a:spcPts val="640"/>
              </a:spcBef>
              <a:spcAft>
                <a:spcPts val="0"/>
              </a:spcAft>
              <a:buSzPts val="2650"/>
              <a:buNone/>
              <a:defRPr b="1" sz="2650"/>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66" name="Shape 66"/>
        <p:cNvGrpSpPr/>
        <p:nvPr/>
      </p:nvGrpSpPr>
      <p:grpSpPr>
        <a:xfrm>
          <a:off x="0" y="0"/>
          <a:ext cx="0" cy="0"/>
          <a:chOff x="0" y="0"/>
          <a:chExt cx="0" cy="0"/>
        </a:xfrm>
      </p:grpSpPr>
      <p:pic>
        <p:nvPicPr>
          <p:cNvPr id="67" name="Google Shape;67;p7"/>
          <p:cNvPicPr preferRelativeResize="0"/>
          <p:nvPr/>
        </p:nvPicPr>
        <p:blipFill rotWithShape="1">
          <a:blip r:embed="rId2">
            <a:alphaModFix/>
          </a:blip>
          <a:srcRect b="13088" l="0" r="0" t="0"/>
          <a:stretch/>
        </p:blipFill>
        <p:spPr>
          <a:xfrm>
            <a:off x="1527825" y="3106451"/>
            <a:ext cx="7614549" cy="7180550"/>
          </a:xfrm>
          <a:prstGeom prst="rect">
            <a:avLst/>
          </a:prstGeom>
          <a:noFill/>
          <a:ln>
            <a:noFill/>
          </a:ln>
        </p:spPr>
      </p:pic>
      <p:sp>
        <p:nvSpPr>
          <p:cNvPr id="68" name="Google Shape;68;p7"/>
          <p:cNvSpPr/>
          <p:nvPr/>
        </p:nvSpPr>
        <p:spPr>
          <a:xfrm>
            <a:off x="10727361" y="2692828"/>
            <a:ext cx="1637792" cy="1637792"/>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10727361" y="5208117"/>
            <a:ext cx="1637792" cy="1637792"/>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10727361" y="7722686"/>
            <a:ext cx="1637792" cy="1637792"/>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txBox="1"/>
          <p:nvPr/>
        </p:nvSpPr>
        <p:spPr>
          <a:xfrm>
            <a:off x="10974809" y="3085726"/>
            <a:ext cx="1077600" cy="860700"/>
          </a:xfrm>
          <a:prstGeom prst="rect">
            <a:avLst/>
          </a:prstGeom>
          <a:noFill/>
          <a:ln>
            <a:noFill/>
          </a:ln>
        </p:spPr>
        <p:txBody>
          <a:bodyPr anchorCtr="0" anchor="t" bIns="0" lIns="0" spcFirstLastPara="1" rIns="0" wrap="square" tIns="0">
            <a:spAutoFit/>
          </a:bodyPr>
          <a:lstStyle/>
          <a:p>
            <a:pPr indent="0" lvl="0" marL="0" marR="0" rtl="0" algn="ctr">
              <a:lnSpc>
                <a:spcPct val="128009"/>
              </a:lnSpc>
              <a:spcBef>
                <a:spcPts val="0"/>
              </a:spcBef>
              <a:spcAft>
                <a:spcPts val="0"/>
              </a:spcAft>
              <a:buNone/>
            </a:pPr>
            <a:r>
              <a:rPr b="1" i="0" lang="en-US" sz="5591" u="none" cap="none" strike="noStrike">
                <a:solidFill>
                  <a:srgbClr val="282828"/>
                </a:solidFill>
                <a:latin typeface="Poppins"/>
                <a:ea typeface="Poppins"/>
                <a:cs typeface="Poppins"/>
                <a:sym typeface="Poppins"/>
              </a:rPr>
              <a:t>01</a:t>
            </a:r>
            <a:endParaRPr/>
          </a:p>
        </p:txBody>
      </p:sp>
      <p:sp>
        <p:nvSpPr>
          <p:cNvPr id="72" name="Google Shape;72;p7"/>
          <p:cNvSpPr txBox="1"/>
          <p:nvPr/>
        </p:nvSpPr>
        <p:spPr>
          <a:xfrm>
            <a:off x="10974809" y="5601015"/>
            <a:ext cx="1077600" cy="860700"/>
          </a:xfrm>
          <a:prstGeom prst="rect">
            <a:avLst/>
          </a:prstGeom>
          <a:noFill/>
          <a:ln>
            <a:noFill/>
          </a:ln>
        </p:spPr>
        <p:txBody>
          <a:bodyPr anchorCtr="0" anchor="t" bIns="0" lIns="0" spcFirstLastPara="1" rIns="0" wrap="square" tIns="0">
            <a:spAutoFit/>
          </a:bodyPr>
          <a:lstStyle/>
          <a:p>
            <a:pPr indent="0" lvl="0" marL="0" marR="0" rtl="0" algn="ctr">
              <a:lnSpc>
                <a:spcPct val="128009"/>
              </a:lnSpc>
              <a:spcBef>
                <a:spcPts val="0"/>
              </a:spcBef>
              <a:spcAft>
                <a:spcPts val="0"/>
              </a:spcAft>
              <a:buNone/>
            </a:pPr>
            <a:r>
              <a:rPr b="1" i="0" lang="en-US" sz="5591" u="none" cap="none" strike="noStrike">
                <a:solidFill>
                  <a:srgbClr val="282828"/>
                </a:solidFill>
                <a:latin typeface="Poppins"/>
                <a:ea typeface="Poppins"/>
                <a:cs typeface="Poppins"/>
                <a:sym typeface="Poppins"/>
              </a:rPr>
              <a:t>02</a:t>
            </a:r>
            <a:endParaRPr/>
          </a:p>
        </p:txBody>
      </p:sp>
      <p:sp>
        <p:nvSpPr>
          <p:cNvPr id="73" name="Google Shape;73;p7"/>
          <p:cNvSpPr txBox="1"/>
          <p:nvPr/>
        </p:nvSpPr>
        <p:spPr>
          <a:xfrm>
            <a:off x="10974809" y="8115584"/>
            <a:ext cx="1077600" cy="860700"/>
          </a:xfrm>
          <a:prstGeom prst="rect">
            <a:avLst/>
          </a:prstGeom>
          <a:noFill/>
          <a:ln>
            <a:noFill/>
          </a:ln>
        </p:spPr>
        <p:txBody>
          <a:bodyPr anchorCtr="0" anchor="t" bIns="0" lIns="0" spcFirstLastPara="1" rIns="0" wrap="square" tIns="0">
            <a:spAutoFit/>
          </a:bodyPr>
          <a:lstStyle/>
          <a:p>
            <a:pPr indent="0" lvl="0" marL="0" marR="0" rtl="0" algn="ctr">
              <a:lnSpc>
                <a:spcPct val="128009"/>
              </a:lnSpc>
              <a:spcBef>
                <a:spcPts val="0"/>
              </a:spcBef>
              <a:spcAft>
                <a:spcPts val="0"/>
              </a:spcAft>
              <a:buNone/>
            </a:pPr>
            <a:r>
              <a:rPr b="1" i="0" lang="en-US" sz="5591" u="none" cap="none" strike="noStrike">
                <a:solidFill>
                  <a:srgbClr val="282828"/>
                </a:solidFill>
                <a:latin typeface="Poppins"/>
                <a:ea typeface="Poppins"/>
                <a:cs typeface="Poppins"/>
                <a:sym typeface="Poppins"/>
              </a:rPr>
              <a:t>03</a:t>
            </a:r>
            <a:endParaRPr/>
          </a:p>
        </p:txBody>
      </p:sp>
      <p:sp>
        <p:nvSpPr>
          <p:cNvPr id="74" name="Google Shape;74;p7"/>
          <p:cNvSpPr txBox="1"/>
          <p:nvPr>
            <p:ph idx="1" type="body"/>
          </p:nvPr>
        </p:nvSpPr>
        <p:spPr>
          <a:xfrm>
            <a:off x="12792375" y="3509902"/>
            <a:ext cx="3292200" cy="1046700"/>
          </a:xfrm>
          <a:prstGeom prst="rect">
            <a:avLst/>
          </a:prstGeom>
        </p:spPr>
        <p:txBody>
          <a:bodyPr anchorCtr="0" anchor="t" bIns="45700" lIns="91425" spcFirstLastPara="1" rIns="91425" wrap="square" tIns="45700">
            <a:normAutofit/>
          </a:bodyPr>
          <a:lstStyle>
            <a:lvl1pPr indent="-355600" lvl="0" marL="457200" rtl="0">
              <a:spcBef>
                <a:spcPts val="640"/>
              </a:spcBef>
              <a:spcAft>
                <a:spcPts val="0"/>
              </a:spcAft>
              <a:buSzPts val="2000"/>
              <a:buChar char="•"/>
              <a:defRPr sz="2000"/>
            </a:lvl1pPr>
            <a:lvl2pPr indent="-355600" lvl="1" marL="914400" rtl="0">
              <a:spcBef>
                <a:spcPts val="560"/>
              </a:spcBef>
              <a:spcAft>
                <a:spcPts val="0"/>
              </a:spcAft>
              <a:buSzPts val="2000"/>
              <a:buChar char="–"/>
              <a:defRPr sz="2000"/>
            </a:lvl2pPr>
            <a:lvl3pPr indent="-355600" lvl="2" marL="1371600" rtl="0">
              <a:spcBef>
                <a:spcPts val="480"/>
              </a:spcBef>
              <a:spcAft>
                <a:spcPts val="0"/>
              </a:spcAft>
              <a:buSzPts val="2000"/>
              <a:buChar char="•"/>
              <a:defRPr sz="2000"/>
            </a:lvl3pPr>
            <a:lvl4pPr indent="-355600" lvl="3" marL="1828800" rtl="0">
              <a:spcBef>
                <a:spcPts val="400"/>
              </a:spcBef>
              <a:spcAft>
                <a:spcPts val="0"/>
              </a:spcAft>
              <a:buSzPts val="2000"/>
              <a:buChar char="–"/>
              <a:defRPr sz="2000"/>
            </a:lvl4pPr>
            <a:lvl5pPr indent="-355600" lvl="4" marL="2286000" rtl="0">
              <a:spcBef>
                <a:spcPts val="400"/>
              </a:spcBef>
              <a:spcAft>
                <a:spcPts val="0"/>
              </a:spcAft>
              <a:buSzPts val="2000"/>
              <a:buChar char="»"/>
              <a:defRPr sz="2000"/>
            </a:lvl5pPr>
            <a:lvl6pPr indent="-355600" lvl="5" marL="2743200" rtl="0">
              <a:spcBef>
                <a:spcPts val="400"/>
              </a:spcBef>
              <a:spcAft>
                <a:spcPts val="0"/>
              </a:spcAft>
              <a:buSzPts val="2000"/>
              <a:buChar char="•"/>
              <a:defRPr sz="2000"/>
            </a:lvl6pPr>
            <a:lvl7pPr indent="-355600" lvl="6" marL="3200400" rtl="0">
              <a:spcBef>
                <a:spcPts val="400"/>
              </a:spcBef>
              <a:spcAft>
                <a:spcPts val="0"/>
              </a:spcAft>
              <a:buSzPts val="2000"/>
              <a:buChar char="•"/>
              <a:defRPr sz="2000"/>
            </a:lvl7pPr>
            <a:lvl8pPr indent="-355600" lvl="7" marL="3657600" rtl="0">
              <a:spcBef>
                <a:spcPts val="400"/>
              </a:spcBef>
              <a:spcAft>
                <a:spcPts val="0"/>
              </a:spcAft>
              <a:buSzPts val="2000"/>
              <a:buChar char="•"/>
              <a:defRPr sz="2000"/>
            </a:lvl8pPr>
            <a:lvl9pPr indent="-355600" lvl="8" marL="4114800" rtl="0">
              <a:spcBef>
                <a:spcPts val="400"/>
              </a:spcBef>
              <a:spcAft>
                <a:spcPts val="0"/>
              </a:spcAft>
              <a:buSzPts val="2000"/>
              <a:buChar char="•"/>
              <a:defRPr sz="2000"/>
            </a:lvl9pPr>
          </a:lstStyle>
          <a:p/>
        </p:txBody>
      </p:sp>
      <p:sp>
        <p:nvSpPr>
          <p:cNvPr id="75" name="Google Shape;75;p7"/>
          <p:cNvSpPr txBox="1"/>
          <p:nvPr>
            <p:ph idx="2" type="subTitle"/>
          </p:nvPr>
        </p:nvSpPr>
        <p:spPr>
          <a:xfrm>
            <a:off x="12792375" y="2808463"/>
            <a:ext cx="3805500" cy="549300"/>
          </a:xfrm>
          <a:prstGeom prst="rect">
            <a:avLst/>
          </a:prstGeom>
        </p:spPr>
        <p:txBody>
          <a:bodyPr anchorCtr="0" anchor="ctr" bIns="45700" lIns="91425" spcFirstLastPara="1" rIns="91425" wrap="square" tIns="45700">
            <a:normAutofit/>
          </a:bodyPr>
          <a:lstStyle>
            <a:lvl1pPr lvl="0" rtl="0">
              <a:spcBef>
                <a:spcPts val="640"/>
              </a:spcBef>
              <a:spcAft>
                <a:spcPts val="0"/>
              </a:spcAft>
              <a:buSzPts val="2650"/>
              <a:buNone/>
              <a:defRPr b="1" sz="2650"/>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76" name="Google Shape;76;p7"/>
          <p:cNvSpPr txBox="1"/>
          <p:nvPr>
            <p:ph idx="3" type="body"/>
          </p:nvPr>
        </p:nvSpPr>
        <p:spPr>
          <a:xfrm>
            <a:off x="12792375" y="5854377"/>
            <a:ext cx="3292200" cy="1046700"/>
          </a:xfrm>
          <a:prstGeom prst="rect">
            <a:avLst/>
          </a:prstGeom>
        </p:spPr>
        <p:txBody>
          <a:bodyPr anchorCtr="0" anchor="t" bIns="45700" lIns="91425" spcFirstLastPara="1" rIns="91425" wrap="square" tIns="45700">
            <a:normAutofit/>
          </a:bodyPr>
          <a:lstStyle>
            <a:lvl1pPr indent="-355600" lvl="0" marL="457200" rtl="0">
              <a:spcBef>
                <a:spcPts val="640"/>
              </a:spcBef>
              <a:spcAft>
                <a:spcPts val="0"/>
              </a:spcAft>
              <a:buSzPts val="2000"/>
              <a:buChar char="•"/>
              <a:defRPr sz="2000"/>
            </a:lvl1pPr>
            <a:lvl2pPr indent="-355600" lvl="1" marL="914400" rtl="0">
              <a:spcBef>
                <a:spcPts val="560"/>
              </a:spcBef>
              <a:spcAft>
                <a:spcPts val="0"/>
              </a:spcAft>
              <a:buSzPts val="2000"/>
              <a:buChar char="–"/>
              <a:defRPr sz="2000"/>
            </a:lvl2pPr>
            <a:lvl3pPr indent="-355600" lvl="2" marL="1371600" rtl="0">
              <a:spcBef>
                <a:spcPts val="480"/>
              </a:spcBef>
              <a:spcAft>
                <a:spcPts val="0"/>
              </a:spcAft>
              <a:buSzPts val="2000"/>
              <a:buChar char="•"/>
              <a:defRPr sz="2000"/>
            </a:lvl3pPr>
            <a:lvl4pPr indent="-355600" lvl="3" marL="1828800" rtl="0">
              <a:spcBef>
                <a:spcPts val="400"/>
              </a:spcBef>
              <a:spcAft>
                <a:spcPts val="0"/>
              </a:spcAft>
              <a:buSzPts val="2000"/>
              <a:buChar char="–"/>
              <a:defRPr sz="2000"/>
            </a:lvl4pPr>
            <a:lvl5pPr indent="-355600" lvl="4" marL="2286000" rtl="0">
              <a:spcBef>
                <a:spcPts val="400"/>
              </a:spcBef>
              <a:spcAft>
                <a:spcPts val="0"/>
              </a:spcAft>
              <a:buSzPts val="2000"/>
              <a:buChar char="»"/>
              <a:defRPr sz="2000"/>
            </a:lvl5pPr>
            <a:lvl6pPr indent="-355600" lvl="5" marL="2743200" rtl="0">
              <a:spcBef>
                <a:spcPts val="400"/>
              </a:spcBef>
              <a:spcAft>
                <a:spcPts val="0"/>
              </a:spcAft>
              <a:buSzPts val="2000"/>
              <a:buChar char="•"/>
              <a:defRPr sz="2000"/>
            </a:lvl6pPr>
            <a:lvl7pPr indent="-355600" lvl="6" marL="3200400" rtl="0">
              <a:spcBef>
                <a:spcPts val="400"/>
              </a:spcBef>
              <a:spcAft>
                <a:spcPts val="0"/>
              </a:spcAft>
              <a:buSzPts val="2000"/>
              <a:buChar char="•"/>
              <a:defRPr sz="2000"/>
            </a:lvl7pPr>
            <a:lvl8pPr indent="-355600" lvl="7" marL="3657600" rtl="0">
              <a:spcBef>
                <a:spcPts val="400"/>
              </a:spcBef>
              <a:spcAft>
                <a:spcPts val="0"/>
              </a:spcAft>
              <a:buSzPts val="2000"/>
              <a:buChar char="•"/>
              <a:defRPr sz="2000"/>
            </a:lvl8pPr>
            <a:lvl9pPr indent="-355600" lvl="8" marL="4114800" rtl="0">
              <a:spcBef>
                <a:spcPts val="400"/>
              </a:spcBef>
              <a:spcAft>
                <a:spcPts val="0"/>
              </a:spcAft>
              <a:buSzPts val="2000"/>
              <a:buChar char="•"/>
              <a:defRPr sz="2000"/>
            </a:lvl9pPr>
          </a:lstStyle>
          <a:p/>
        </p:txBody>
      </p:sp>
      <p:sp>
        <p:nvSpPr>
          <p:cNvPr id="77" name="Google Shape;77;p7"/>
          <p:cNvSpPr txBox="1"/>
          <p:nvPr>
            <p:ph idx="4" type="subTitle"/>
          </p:nvPr>
        </p:nvSpPr>
        <p:spPr>
          <a:xfrm>
            <a:off x="12792375" y="5152938"/>
            <a:ext cx="3805500" cy="549300"/>
          </a:xfrm>
          <a:prstGeom prst="rect">
            <a:avLst/>
          </a:prstGeom>
        </p:spPr>
        <p:txBody>
          <a:bodyPr anchorCtr="0" anchor="ctr" bIns="45700" lIns="91425" spcFirstLastPara="1" rIns="91425" wrap="square" tIns="45700">
            <a:normAutofit/>
          </a:bodyPr>
          <a:lstStyle>
            <a:lvl1pPr lvl="0" rtl="0">
              <a:spcBef>
                <a:spcPts val="640"/>
              </a:spcBef>
              <a:spcAft>
                <a:spcPts val="0"/>
              </a:spcAft>
              <a:buSzPts val="2650"/>
              <a:buNone/>
              <a:defRPr b="1" sz="2650"/>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78" name="Google Shape;78;p7"/>
          <p:cNvSpPr txBox="1"/>
          <p:nvPr>
            <p:ph idx="5" type="body"/>
          </p:nvPr>
        </p:nvSpPr>
        <p:spPr>
          <a:xfrm>
            <a:off x="12792375" y="8373290"/>
            <a:ext cx="3292200" cy="1046700"/>
          </a:xfrm>
          <a:prstGeom prst="rect">
            <a:avLst/>
          </a:prstGeom>
        </p:spPr>
        <p:txBody>
          <a:bodyPr anchorCtr="0" anchor="t" bIns="45700" lIns="91425" spcFirstLastPara="1" rIns="91425" wrap="square" tIns="45700">
            <a:normAutofit/>
          </a:bodyPr>
          <a:lstStyle>
            <a:lvl1pPr indent="-355600" lvl="0" marL="457200" rtl="0">
              <a:spcBef>
                <a:spcPts val="640"/>
              </a:spcBef>
              <a:spcAft>
                <a:spcPts val="0"/>
              </a:spcAft>
              <a:buSzPts val="2000"/>
              <a:buChar char="•"/>
              <a:defRPr sz="2000"/>
            </a:lvl1pPr>
            <a:lvl2pPr indent="-355600" lvl="1" marL="914400" rtl="0">
              <a:spcBef>
                <a:spcPts val="560"/>
              </a:spcBef>
              <a:spcAft>
                <a:spcPts val="0"/>
              </a:spcAft>
              <a:buSzPts val="2000"/>
              <a:buChar char="–"/>
              <a:defRPr sz="2000"/>
            </a:lvl2pPr>
            <a:lvl3pPr indent="-355600" lvl="2" marL="1371600" rtl="0">
              <a:spcBef>
                <a:spcPts val="480"/>
              </a:spcBef>
              <a:spcAft>
                <a:spcPts val="0"/>
              </a:spcAft>
              <a:buSzPts val="2000"/>
              <a:buChar char="•"/>
              <a:defRPr sz="2000"/>
            </a:lvl3pPr>
            <a:lvl4pPr indent="-355600" lvl="3" marL="1828800" rtl="0">
              <a:spcBef>
                <a:spcPts val="400"/>
              </a:spcBef>
              <a:spcAft>
                <a:spcPts val="0"/>
              </a:spcAft>
              <a:buSzPts val="2000"/>
              <a:buChar char="–"/>
              <a:defRPr sz="2000"/>
            </a:lvl4pPr>
            <a:lvl5pPr indent="-355600" lvl="4" marL="2286000" rtl="0">
              <a:spcBef>
                <a:spcPts val="400"/>
              </a:spcBef>
              <a:spcAft>
                <a:spcPts val="0"/>
              </a:spcAft>
              <a:buSzPts val="2000"/>
              <a:buChar char="»"/>
              <a:defRPr sz="2000"/>
            </a:lvl5pPr>
            <a:lvl6pPr indent="-355600" lvl="5" marL="2743200" rtl="0">
              <a:spcBef>
                <a:spcPts val="400"/>
              </a:spcBef>
              <a:spcAft>
                <a:spcPts val="0"/>
              </a:spcAft>
              <a:buSzPts val="2000"/>
              <a:buChar char="•"/>
              <a:defRPr sz="2000"/>
            </a:lvl6pPr>
            <a:lvl7pPr indent="-355600" lvl="6" marL="3200400" rtl="0">
              <a:spcBef>
                <a:spcPts val="400"/>
              </a:spcBef>
              <a:spcAft>
                <a:spcPts val="0"/>
              </a:spcAft>
              <a:buSzPts val="2000"/>
              <a:buChar char="•"/>
              <a:defRPr sz="2000"/>
            </a:lvl7pPr>
            <a:lvl8pPr indent="-355600" lvl="7" marL="3657600" rtl="0">
              <a:spcBef>
                <a:spcPts val="400"/>
              </a:spcBef>
              <a:spcAft>
                <a:spcPts val="0"/>
              </a:spcAft>
              <a:buSzPts val="2000"/>
              <a:buChar char="•"/>
              <a:defRPr sz="2000"/>
            </a:lvl8pPr>
            <a:lvl9pPr indent="-355600" lvl="8" marL="4114800" rtl="0">
              <a:spcBef>
                <a:spcPts val="400"/>
              </a:spcBef>
              <a:spcAft>
                <a:spcPts val="0"/>
              </a:spcAft>
              <a:buSzPts val="2000"/>
              <a:buChar char="•"/>
              <a:defRPr sz="2000"/>
            </a:lvl9pPr>
          </a:lstStyle>
          <a:p/>
        </p:txBody>
      </p:sp>
      <p:sp>
        <p:nvSpPr>
          <p:cNvPr id="79" name="Google Shape;79;p7"/>
          <p:cNvSpPr txBox="1"/>
          <p:nvPr>
            <p:ph idx="6" type="subTitle"/>
          </p:nvPr>
        </p:nvSpPr>
        <p:spPr>
          <a:xfrm>
            <a:off x="12792375" y="7671850"/>
            <a:ext cx="3805500" cy="549300"/>
          </a:xfrm>
          <a:prstGeom prst="rect">
            <a:avLst/>
          </a:prstGeom>
        </p:spPr>
        <p:txBody>
          <a:bodyPr anchorCtr="0" anchor="ctr" bIns="45700" lIns="91425" spcFirstLastPara="1" rIns="91425" wrap="square" tIns="45700">
            <a:normAutofit/>
          </a:bodyPr>
          <a:lstStyle>
            <a:lvl1pPr lvl="0" rtl="0">
              <a:spcBef>
                <a:spcPts val="640"/>
              </a:spcBef>
              <a:spcAft>
                <a:spcPts val="0"/>
              </a:spcAft>
              <a:buSzPts val="2650"/>
              <a:buNone/>
              <a:defRPr b="1" sz="2650"/>
            </a:lvl1pPr>
            <a:lvl2pPr lvl="1" rtl="0">
              <a:spcBef>
                <a:spcPts val="560"/>
              </a:spcBef>
              <a:spcAft>
                <a:spcPts val="0"/>
              </a:spcAft>
              <a:buSzPts val="2300"/>
              <a:buFont typeface="Asap Medium"/>
              <a:buNone/>
              <a:defRPr>
                <a:latin typeface="Asap Medium"/>
                <a:ea typeface="Asap Medium"/>
                <a:cs typeface="Asap Medium"/>
                <a:sym typeface="Asap Medium"/>
              </a:defRPr>
            </a:lvl2pPr>
            <a:lvl3pPr lvl="2" rtl="0">
              <a:spcBef>
                <a:spcPts val="480"/>
              </a:spcBef>
              <a:spcAft>
                <a:spcPts val="0"/>
              </a:spcAft>
              <a:buSzPts val="2300"/>
              <a:buFont typeface="Asap Medium"/>
              <a:buNone/>
              <a:defRPr>
                <a:latin typeface="Asap Medium"/>
                <a:ea typeface="Asap Medium"/>
                <a:cs typeface="Asap Medium"/>
                <a:sym typeface="Asap Medium"/>
              </a:defRPr>
            </a:lvl3pPr>
            <a:lvl4pPr lvl="3" rtl="0">
              <a:spcBef>
                <a:spcPts val="400"/>
              </a:spcBef>
              <a:spcAft>
                <a:spcPts val="0"/>
              </a:spcAft>
              <a:buSzPts val="2300"/>
              <a:buFont typeface="Asap Medium"/>
              <a:buNone/>
              <a:defRPr>
                <a:latin typeface="Asap Medium"/>
                <a:ea typeface="Asap Medium"/>
                <a:cs typeface="Asap Medium"/>
                <a:sym typeface="Asap Medium"/>
              </a:defRPr>
            </a:lvl4pPr>
            <a:lvl5pPr lvl="4" rtl="0">
              <a:spcBef>
                <a:spcPts val="400"/>
              </a:spcBef>
              <a:spcAft>
                <a:spcPts val="0"/>
              </a:spcAft>
              <a:buSzPts val="2300"/>
              <a:buFont typeface="Asap Medium"/>
              <a:buNone/>
              <a:defRPr>
                <a:latin typeface="Asap Medium"/>
                <a:ea typeface="Asap Medium"/>
                <a:cs typeface="Asap Medium"/>
                <a:sym typeface="Asap Medium"/>
              </a:defRPr>
            </a:lvl5pPr>
            <a:lvl6pPr lvl="5" rtl="0">
              <a:spcBef>
                <a:spcPts val="400"/>
              </a:spcBef>
              <a:spcAft>
                <a:spcPts val="0"/>
              </a:spcAft>
              <a:buSzPts val="2300"/>
              <a:buFont typeface="Asap Medium"/>
              <a:buNone/>
              <a:defRPr>
                <a:latin typeface="Asap Medium"/>
                <a:ea typeface="Asap Medium"/>
                <a:cs typeface="Asap Medium"/>
                <a:sym typeface="Asap Medium"/>
              </a:defRPr>
            </a:lvl6pPr>
            <a:lvl7pPr lvl="6" rtl="0">
              <a:spcBef>
                <a:spcPts val="400"/>
              </a:spcBef>
              <a:spcAft>
                <a:spcPts val="0"/>
              </a:spcAft>
              <a:buSzPts val="2300"/>
              <a:buFont typeface="Asap Medium"/>
              <a:buNone/>
              <a:defRPr>
                <a:latin typeface="Asap Medium"/>
                <a:ea typeface="Asap Medium"/>
                <a:cs typeface="Asap Medium"/>
                <a:sym typeface="Asap Medium"/>
              </a:defRPr>
            </a:lvl7pPr>
            <a:lvl8pPr lvl="7" rtl="0">
              <a:spcBef>
                <a:spcPts val="400"/>
              </a:spcBef>
              <a:spcAft>
                <a:spcPts val="0"/>
              </a:spcAft>
              <a:buSzPts val="2300"/>
              <a:buFont typeface="Asap Medium"/>
              <a:buNone/>
              <a:defRPr>
                <a:latin typeface="Asap Medium"/>
                <a:ea typeface="Asap Medium"/>
                <a:cs typeface="Asap Medium"/>
                <a:sym typeface="Asap Medium"/>
              </a:defRPr>
            </a:lvl8pPr>
            <a:lvl9pPr lvl="8" rtl="0">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80" name="Google Shape;80;p7"/>
          <p:cNvSpPr txBox="1"/>
          <p:nvPr>
            <p:ph type="title"/>
          </p:nvPr>
        </p:nvSpPr>
        <p:spPr>
          <a:xfrm>
            <a:off x="156150" y="753975"/>
            <a:ext cx="17975700" cy="1274400"/>
          </a:xfrm>
          <a:prstGeom prst="rect">
            <a:avLst/>
          </a:prstGeom>
          <a:noFill/>
          <a:ln>
            <a:noFill/>
          </a:ln>
        </p:spPr>
        <p:txBody>
          <a:bodyPr anchorCtr="0" anchor="t" bIns="45700" lIns="91425" spcFirstLastPara="1" rIns="91425" wrap="square" tIns="45700">
            <a:normAutofit/>
          </a:bodyPr>
          <a:lstStyle>
            <a:lvl1pPr lvl="0" marR="0" rtl="0" algn="ctr">
              <a:spcBef>
                <a:spcPts val="0"/>
              </a:spcBef>
              <a:spcAft>
                <a:spcPts val="0"/>
              </a:spcAft>
              <a:buClr>
                <a:srgbClr val="282828"/>
              </a:buClr>
              <a:buSzPts val="8450"/>
              <a:buFont typeface="Poppins"/>
              <a:buNone/>
              <a:defRPr b="1" i="0" sz="8450" u="none" cap="none" strike="noStrike">
                <a:solidFill>
                  <a:srgbClr val="282828"/>
                </a:solidFill>
                <a:latin typeface="Poppins"/>
                <a:ea typeface="Poppins"/>
                <a:cs typeface="Poppins"/>
                <a:sym typeface="Poppins"/>
              </a:defRPr>
            </a:lvl1pPr>
            <a:lvl2pPr lvl="1" rtl="0" algn="ctr">
              <a:spcBef>
                <a:spcPts val="0"/>
              </a:spcBef>
              <a:spcAft>
                <a:spcPts val="0"/>
              </a:spcAft>
              <a:buSzPts val="1400"/>
              <a:buNone/>
              <a:defRPr sz="1800"/>
            </a:lvl2pPr>
            <a:lvl3pPr lvl="2" rtl="0" algn="ctr">
              <a:spcBef>
                <a:spcPts val="0"/>
              </a:spcBef>
              <a:spcAft>
                <a:spcPts val="0"/>
              </a:spcAft>
              <a:buSzPts val="1400"/>
              <a:buNone/>
              <a:defRPr sz="1800"/>
            </a:lvl3pPr>
            <a:lvl4pPr lvl="3" rtl="0" algn="ctr">
              <a:spcBef>
                <a:spcPts val="0"/>
              </a:spcBef>
              <a:spcAft>
                <a:spcPts val="0"/>
              </a:spcAft>
              <a:buSzPts val="1400"/>
              <a:buNone/>
              <a:defRPr sz="1800"/>
            </a:lvl4pPr>
            <a:lvl5pPr lvl="4" rtl="0" algn="ctr">
              <a:spcBef>
                <a:spcPts val="0"/>
              </a:spcBef>
              <a:spcAft>
                <a:spcPts val="0"/>
              </a:spcAft>
              <a:buSzPts val="1400"/>
              <a:buNone/>
              <a:defRPr sz="1800"/>
            </a:lvl5pPr>
            <a:lvl6pPr lvl="5" rtl="0" algn="ctr">
              <a:spcBef>
                <a:spcPts val="0"/>
              </a:spcBef>
              <a:spcAft>
                <a:spcPts val="0"/>
              </a:spcAft>
              <a:buSzPts val="1400"/>
              <a:buNone/>
              <a:defRPr sz="1800"/>
            </a:lvl6pPr>
            <a:lvl7pPr lvl="6" rtl="0" algn="ctr">
              <a:spcBef>
                <a:spcPts val="0"/>
              </a:spcBef>
              <a:spcAft>
                <a:spcPts val="0"/>
              </a:spcAft>
              <a:buSzPts val="1400"/>
              <a:buNone/>
              <a:defRPr sz="1800"/>
            </a:lvl7pPr>
            <a:lvl8pPr lvl="7" rtl="0" algn="ctr">
              <a:spcBef>
                <a:spcPts val="0"/>
              </a:spcBef>
              <a:spcAft>
                <a:spcPts val="0"/>
              </a:spcAft>
              <a:buSzPts val="1400"/>
              <a:buNone/>
              <a:defRPr sz="1800"/>
            </a:lvl8pPr>
            <a:lvl9pPr lvl="8" rtl="0" algn="ctr">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81" name="Shape 81"/>
        <p:cNvGrpSpPr/>
        <p:nvPr/>
      </p:nvGrpSpPr>
      <p:grpSpPr>
        <a:xfrm>
          <a:off x="0" y="0"/>
          <a:ext cx="0" cy="0"/>
          <a:chOff x="0" y="0"/>
          <a:chExt cx="0" cy="0"/>
        </a:xfrm>
      </p:grpSpPr>
      <p:sp>
        <p:nvSpPr>
          <p:cNvPr id="82" name="Google Shape;82;p8"/>
          <p:cNvSpPr/>
          <p:nvPr/>
        </p:nvSpPr>
        <p:spPr>
          <a:xfrm>
            <a:off x="1589563" y="5818253"/>
            <a:ext cx="3488050" cy="348805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ph idx="2" type="pic"/>
          </p:nvPr>
        </p:nvSpPr>
        <p:spPr>
          <a:xfrm>
            <a:off x="1643850" y="5872525"/>
            <a:ext cx="3379500" cy="3379500"/>
          </a:xfrm>
          <a:prstGeom prst="ellipse">
            <a:avLst/>
          </a:prstGeom>
          <a:noFill/>
          <a:ln>
            <a:noFill/>
          </a:ln>
        </p:spPr>
      </p:sp>
      <p:sp>
        <p:nvSpPr>
          <p:cNvPr id="84" name="Google Shape;84;p8"/>
          <p:cNvSpPr/>
          <p:nvPr/>
        </p:nvSpPr>
        <p:spPr>
          <a:xfrm>
            <a:off x="7399975" y="3108457"/>
            <a:ext cx="3488050" cy="348805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13211323" y="5818253"/>
            <a:ext cx="3488050" cy="3488050"/>
            <a:chOff x="0" y="0"/>
            <a:chExt cx="812800" cy="812800"/>
          </a:xfrm>
        </p:grpSpPr>
        <p:sp>
          <p:nvSpPr>
            <p:cNvPr id="86" name="Google Shape;86;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txBox="1"/>
            <p:nvPr/>
          </p:nvSpPr>
          <p:spPr>
            <a:xfrm>
              <a:off x="76200" y="66675"/>
              <a:ext cx="660300" cy="6699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8"/>
          <p:cNvSpPr/>
          <p:nvPr/>
        </p:nvSpPr>
        <p:spPr>
          <a:xfrm>
            <a:off x="1144522" y="4625883"/>
            <a:ext cx="4378165" cy="72644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8"/>
          <p:cNvGrpSpPr/>
          <p:nvPr/>
        </p:nvGrpSpPr>
        <p:grpSpPr>
          <a:xfrm>
            <a:off x="6954934" y="6978838"/>
            <a:ext cx="4378165" cy="743466"/>
            <a:chOff x="0" y="-9525"/>
            <a:chExt cx="2449323" cy="415925"/>
          </a:xfrm>
        </p:grpSpPr>
        <p:sp>
          <p:nvSpPr>
            <p:cNvPr id="90" name="Google Shape;90;p8"/>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txBox="1"/>
            <p:nvPr/>
          </p:nvSpPr>
          <p:spPr>
            <a:xfrm>
              <a:off x="0" y="-9525"/>
              <a:ext cx="24492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22008"/>
                </a:lnSpc>
                <a:spcBef>
                  <a:spcPts val="0"/>
                </a:spcBef>
                <a:spcAft>
                  <a:spcPts val="0"/>
                </a:spcAft>
                <a:buNone/>
              </a:pPr>
              <a:r>
                <a:t/>
              </a:r>
              <a:endParaRPr/>
            </a:p>
          </p:txBody>
        </p:sp>
      </p:grpSp>
      <p:sp>
        <p:nvSpPr>
          <p:cNvPr id="92" name="Google Shape;92;p8"/>
          <p:cNvSpPr/>
          <p:nvPr/>
        </p:nvSpPr>
        <p:spPr>
          <a:xfrm>
            <a:off x="12766282" y="4617370"/>
            <a:ext cx="4378165" cy="72644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txBox="1"/>
          <p:nvPr>
            <p:ph type="title"/>
          </p:nvPr>
        </p:nvSpPr>
        <p:spPr>
          <a:xfrm>
            <a:off x="156150" y="578775"/>
            <a:ext cx="17975700" cy="1274400"/>
          </a:xfrm>
          <a:prstGeom prst="rect">
            <a:avLst/>
          </a:prstGeom>
          <a:noFill/>
          <a:ln>
            <a:noFill/>
          </a:ln>
        </p:spPr>
        <p:txBody>
          <a:bodyPr anchorCtr="0" anchor="t" bIns="45700" lIns="91425" spcFirstLastPara="1" rIns="91425" wrap="square" tIns="45700">
            <a:normAutofit/>
          </a:bodyPr>
          <a:lstStyle>
            <a:lvl1pPr lvl="0" marR="0" rtl="0" algn="ctr">
              <a:spcBef>
                <a:spcPts val="0"/>
              </a:spcBef>
              <a:spcAft>
                <a:spcPts val="0"/>
              </a:spcAft>
              <a:buClr>
                <a:srgbClr val="282828"/>
              </a:buClr>
              <a:buSzPts val="8450"/>
              <a:buFont typeface="Poppins"/>
              <a:buNone/>
              <a:defRPr b="1" i="0" sz="8450" u="none" cap="none" strike="noStrike">
                <a:solidFill>
                  <a:srgbClr val="282828"/>
                </a:solidFill>
                <a:latin typeface="Poppins"/>
                <a:ea typeface="Poppins"/>
                <a:cs typeface="Poppins"/>
                <a:sym typeface="Poppins"/>
              </a:defRPr>
            </a:lvl1pPr>
            <a:lvl2pPr lvl="1" rtl="0" algn="ctr">
              <a:spcBef>
                <a:spcPts val="0"/>
              </a:spcBef>
              <a:spcAft>
                <a:spcPts val="0"/>
              </a:spcAft>
              <a:buSzPts val="1400"/>
              <a:buNone/>
              <a:defRPr sz="1800"/>
            </a:lvl2pPr>
            <a:lvl3pPr lvl="2" rtl="0" algn="ctr">
              <a:spcBef>
                <a:spcPts val="0"/>
              </a:spcBef>
              <a:spcAft>
                <a:spcPts val="0"/>
              </a:spcAft>
              <a:buSzPts val="1400"/>
              <a:buNone/>
              <a:defRPr sz="1800"/>
            </a:lvl3pPr>
            <a:lvl4pPr lvl="3" rtl="0" algn="ctr">
              <a:spcBef>
                <a:spcPts val="0"/>
              </a:spcBef>
              <a:spcAft>
                <a:spcPts val="0"/>
              </a:spcAft>
              <a:buSzPts val="1400"/>
              <a:buNone/>
              <a:defRPr sz="1800"/>
            </a:lvl4pPr>
            <a:lvl5pPr lvl="4" rtl="0" algn="ctr">
              <a:spcBef>
                <a:spcPts val="0"/>
              </a:spcBef>
              <a:spcAft>
                <a:spcPts val="0"/>
              </a:spcAft>
              <a:buSzPts val="1400"/>
              <a:buNone/>
              <a:defRPr sz="1800"/>
            </a:lvl5pPr>
            <a:lvl6pPr lvl="5" rtl="0" algn="ctr">
              <a:spcBef>
                <a:spcPts val="0"/>
              </a:spcBef>
              <a:spcAft>
                <a:spcPts val="0"/>
              </a:spcAft>
              <a:buSzPts val="1400"/>
              <a:buNone/>
              <a:defRPr sz="1800"/>
            </a:lvl6pPr>
            <a:lvl7pPr lvl="6" rtl="0" algn="ctr">
              <a:spcBef>
                <a:spcPts val="0"/>
              </a:spcBef>
              <a:spcAft>
                <a:spcPts val="0"/>
              </a:spcAft>
              <a:buSzPts val="1400"/>
              <a:buNone/>
              <a:defRPr sz="1800"/>
            </a:lvl7pPr>
            <a:lvl8pPr lvl="7" rtl="0" algn="ctr">
              <a:spcBef>
                <a:spcPts val="0"/>
              </a:spcBef>
              <a:spcAft>
                <a:spcPts val="0"/>
              </a:spcAft>
              <a:buSzPts val="1400"/>
              <a:buNone/>
              <a:defRPr sz="1800"/>
            </a:lvl8pPr>
            <a:lvl9pPr lvl="8" rtl="0" algn="ctr">
              <a:spcBef>
                <a:spcPts val="0"/>
              </a:spcBef>
              <a:spcAft>
                <a:spcPts val="0"/>
              </a:spcAft>
              <a:buSzPts val="1400"/>
              <a:buNone/>
              <a:defRPr sz="1800"/>
            </a:lvl9pPr>
          </a:lstStyle>
          <a:p/>
        </p:txBody>
      </p:sp>
      <p:sp>
        <p:nvSpPr>
          <p:cNvPr id="94" name="Google Shape;94;p8"/>
          <p:cNvSpPr txBox="1"/>
          <p:nvPr>
            <p:ph idx="1" type="body"/>
          </p:nvPr>
        </p:nvSpPr>
        <p:spPr>
          <a:xfrm>
            <a:off x="12968400" y="2588300"/>
            <a:ext cx="3974100" cy="1797900"/>
          </a:xfrm>
          <a:prstGeom prst="rect">
            <a:avLst/>
          </a:prstGeom>
        </p:spPr>
        <p:txBody>
          <a:bodyPr anchorCtr="0" anchor="b" bIns="45700" lIns="91425" spcFirstLastPara="1" rIns="91425" wrap="square" tIns="45700">
            <a:normAutofit/>
          </a:bodyPr>
          <a:lstStyle>
            <a:lvl1pPr indent="-355600" lvl="0" marL="457200" rtl="0" algn="ctr">
              <a:spcBef>
                <a:spcPts val="640"/>
              </a:spcBef>
              <a:spcAft>
                <a:spcPts val="0"/>
              </a:spcAft>
              <a:buSzPts val="2000"/>
              <a:buChar char="•"/>
              <a:defRPr sz="2000"/>
            </a:lvl1pPr>
            <a:lvl2pPr indent="-355600" lvl="1" marL="914400" rtl="0" algn="ctr">
              <a:spcBef>
                <a:spcPts val="560"/>
              </a:spcBef>
              <a:spcAft>
                <a:spcPts val="0"/>
              </a:spcAft>
              <a:buSzPts val="2000"/>
              <a:buChar char="–"/>
              <a:defRPr sz="2000"/>
            </a:lvl2pPr>
            <a:lvl3pPr indent="-355600" lvl="2" marL="1371600" rtl="0" algn="ctr">
              <a:spcBef>
                <a:spcPts val="480"/>
              </a:spcBef>
              <a:spcAft>
                <a:spcPts val="0"/>
              </a:spcAft>
              <a:buSzPts val="2000"/>
              <a:buChar char="•"/>
              <a:defRPr sz="2000"/>
            </a:lvl3pPr>
            <a:lvl4pPr indent="-355600" lvl="3" marL="1828800" rtl="0" algn="ctr">
              <a:spcBef>
                <a:spcPts val="400"/>
              </a:spcBef>
              <a:spcAft>
                <a:spcPts val="0"/>
              </a:spcAft>
              <a:buSzPts val="2000"/>
              <a:buChar char="–"/>
              <a:defRPr sz="2000"/>
            </a:lvl4pPr>
            <a:lvl5pPr indent="-355600" lvl="4" marL="2286000" rtl="0" algn="ctr">
              <a:spcBef>
                <a:spcPts val="400"/>
              </a:spcBef>
              <a:spcAft>
                <a:spcPts val="0"/>
              </a:spcAft>
              <a:buSzPts val="2000"/>
              <a:buChar char="»"/>
              <a:defRPr sz="2000"/>
            </a:lvl5pPr>
            <a:lvl6pPr indent="-355600" lvl="5" marL="2743200" rtl="0" algn="ctr">
              <a:spcBef>
                <a:spcPts val="400"/>
              </a:spcBef>
              <a:spcAft>
                <a:spcPts val="0"/>
              </a:spcAft>
              <a:buSzPts val="2000"/>
              <a:buChar char="•"/>
              <a:defRPr sz="2000"/>
            </a:lvl6pPr>
            <a:lvl7pPr indent="-355600" lvl="6" marL="3200400" rtl="0" algn="ctr">
              <a:spcBef>
                <a:spcPts val="400"/>
              </a:spcBef>
              <a:spcAft>
                <a:spcPts val="0"/>
              </a:spcAft>
              <a:buSzPts val="2000"/>
              <a:buChar char="•"/>
              <a:defRPr sz="2000"/>
            </a:lvl7pPr>
            <a:lvl8pPr indent="-355600" lvl="7" marL="3657600" rtl="0" algn="ctr">
              <a:spcBef>
                <a:spcPts val="400"/>
              </a:spcBef>
              <a:spcAft>
                <a:spcPts val="0"/>
              </a:spcAft>
              <a:buSzPts val="2000"/>
              <a:buChar char="•"/>
              <a:defRPr sz="2000"/>
            </a:lvl8pPr>
            <a:lvl9pPr indent="-355600" lvl="8" marL="4114800" rtl="0" algn="ctr">
              <a:spcBef>
                <a:spcPts val="400"/>
              </a:spcBef>
              <a:spcAft>
                <a:spcPts val="0"/>
              </a:spcAft>
              <a:buSzPts val="2000"/>
              <a:buChar char="•"/>
              <a:defRPr sz="2000"/>
            </a:lvl9pPr>
          </a:lstStyle>
          <a:p/>
        </p:txBody>
      </p:sp>
      <p:sp>
        <p:nvSpPr>
          <p:cNvPr id="95" name="Google Shape;95;p8"/>
          <p:cNvSpPr txBox="1"/>
          <p:nvPr>
            <p:ph idx="3" type="body"/>
          </p:nvPr>
        </p:nvSpPr>
        <p:spPr>
          <a:xfrm>
            <a:off x="7184100" y="7979050"/>
            <a:ext cx="3974100" cy="1797900"/>
          </a:xfrm>
          <a:prstGeom prst="rect">
            <a:avLst/>
          </a:prstGeom>
        </p:spPr>
        <p:txBody>
          <a:bodyPr anchorCtr="0" anchor="t" bIns="45700" lIns="91425" spcFirstLastPara="1" rIns="91425" wrap="square" tIns="45700">
            <a:normAutofit/>
          </a:bodyPr>
          <a:lstStyle>
            <a:lvl1pPr indent="-355600" lvl="0" marL="457200" rtl="0" algn="ctr">
              <a:spcBef>
                <a:spcPts val="640"/>
              </a:spcBef>
              <a:spcAft>
                <a:spcPts val="0"/>
              </a:spcAft>
              <a:buSzPts val="2000"/>
              <a:buChar char="•"/>
              <a:defRPr sz="2000"/>
            </a:lvl1pPr>
            <a:lvl2pPr indent="-355600" lvl="1" marL="914400" rtl="0" algn="ctr">
              <a:spcBef>
                <a:spcPts val="560"/>
              </a:spcBef>
              <a:spcAft>
                <a:spcPts val="0"/>
              </a:spcAft>
              <a:buSzPts val="2000"/>
              <a:buChar char="–"/>
              <a:defRPr sz="2000"/>
            </a:lvl2pPr>
            <a:lvl3pPr indent="-355600" lvl="2" marL="1371600" rtl="0" algn="ctr">
              <a:spcBef>
                <a:spcPts val="480"/>
              </a:spcBef>
              <a:spcAft>
                <a:spcPts val="0"/>
              </a:spcAft>
              <a:buSzPts val="2000"/>
              <a:buChar char="•"/>
              <a:defRPr sz="2000"/>
            </a:lvl3pPr>
            <a:lvl4pPr indent="-355600" lvl="3" marL="1828800" rtl="0" algn="ctr">
              <a:spcBef>
                <a:spcPts val="400"/>
              </a:spcBef>
              <a:spcAft>
                <a:spcPts val="0"/>
              </a:spcAft>
              <a:buSzPts val="2000"/>
              <a:buChar char="–"/>
              <a:defRPr sz="2000"/>
            </a:lvl4pPr>
            <a:lvl5pPr indent="-355600" lvl="4" marL="2286000" rtl="0" algn="ctr">
              <a:spcBef>
                <a:spcPts val="400"/>
              </a:spcBef>
              <a:spcAft>
                <a:spcPts val="0"/>
              </a:spcAft>
              <a:buSzPts val="2000"/>
              <a:buChar char="»"/>
              <a:defRPr sz="2000"/>
            </a:lvl5pPr>
            <a:lvl6pPr indent="-355600" lvl="5" marL="2743200" rtl="0" algn="ctr">
              <a:spcBef>
                <a:spcPts val="400"/>
              </a:spcBef>
              <a:spcAft>
                <a:spcPts val="0"/>
              </a:spcAft>
              <a:buSzPts val="2000"/>
              <a:buChar char="•"/>
              <a:defRPr sz="2000"/>
            </a:lvl6pPr>
            <a:lvl7pPr indent="-355600" lvl="6" marL="3200400" rtl="0" algn="ctr">
              <a:spcBef>
                <a:spcPts val="400"/>
              </a:spcBef>
              <a:spcAft>
                <a:spcPts val="0"/>
              </a:spcAft>
              <a:buSzPts val="2000"/>
              <a:buChar char="•"/>
              <a:defRPr sz="2000"/>
            </a:lvl7pPr>
            <a:lvl8pPr indent="-355600" lvl="7" marL="3657600" rtl="0" algn="ctr">
              <a:spcBef>
                <a:spcPts val="400"/>
              </a:spcBef>
              <a:spcAft>
                <a:spcPts val="0"/>
              </a:spcAft>
              <a:buSzPts val="2000"/>
              <a:buChar char="•"/>
              <a:defRPr sz="2000"/>
            </a:lvl8pPr>
            <a:lvl9pPr indent="-355600" lvl="8" marL="4114800" rtl="0" algn="ctr">
              <a:spcBef>
                <a:spcPts val="400"/>
              </a:spcBef>
              <a:spcAft>
                <a:spcPts val="0"/>
              </a:spcAft>
              <a:buSzPts val="2000"/>
              <a:buChar char="•"/>
              <a:defRPr sz="2000"/>
            </a:lvl9pPr>
          </a:lstStyle>
          <a:p/>
        </p:txBody>
      </p:sp>
      <p:sp>
        <p:nvSpPr>
          <p:cNvPr id="96" name="Google Shape;96;p8"/>
          <p:cNvSpPr txBox="1"/>
          <p:nvPr>
            <p:ph idx="4" type="body"/>
          </p:nvPr>
        </p:nvSpPr>
        <p:spPr>
          <a:xfrm>
            <a:off x="1345500" y="2588300"/>
            <a:ext cx="3974100" cy="1797900"/>
          </a:xfrm>
          <a:prstGeom prst="rect">
            <a:avLst/>
          </a:prstGeom>
        </p:spPr>
        <p:txBody>
          <a:bodyPr anchorCtr="0" anchor="b" bIns="45700" lIns="91425" spcFirstLastPara="1" rIns="91425" wrap="square" tIns="45700">
            <a:normAutofit/>
          </a:bodyPr>
          <a:lstStyle>
            <a:lvl1pPr indent="-355600" lvl="0" marL="457200" rtl="0" algn="ctr">
              <a:spcBef>
                <a:spcPts val="640"/>
              </a:spcBef>
              <a:spcAft>
                <a:spcPts val="0"/>
              </a:spcAft>
              <a:buSzPts val="2000"/>
              <a:buChar char="•"/>
              <a:defRPr sz="2000"/>
            </a:lvl1pPr>
            <a:lvl2pPr indent="-355600" lvl="1" marL="914400" rtl="0" algn="ctr">
              <a:spcBef>
                <a:spcPts val="560"/>
              </a:spcBef>
              <a:spcAft>
                <a:spcPts val="0"/>
              </a:spcAft>
              <a:buSzPts val="2000"/>
              <a:buChar char="–"/>
              <a:defRPr sz="2000"/>
            </a:lvl2pPr>
            <a:lvl3pPr indent="-355600" lvl="2" marL="1371600" rtl="0" algn="ctr">
              <a:spcBef>
                <a:spcPts val="480"/>
              </a:spcBef>
              <a:spcAft>
                <a:spcPts val="0"/>
              </a:spcAft>
              <a:buSzPts val="2000"/>
              <a:buChar char="•"/>
              <a:defRPr sz="2000"/>
            </a:lvl3pPr>
            <a:lvl4pPr indent="-355600" lvl="3" marL="1828800" rtl="0" algn="ctr">
              <a:spcBef>
                <a:spcPts val="400"/>
              </a:spcBef>
              <a:spcAft>
                <a:spcPts val="0"/>
              </a:spcAft>
              <a:buSzPts val="2000"/>
              <a:buChar char="–"/>
              <a:defRPr sz="2000"/>
            </a:lvl4pPr>
            <a:lvl5pPr indent="-355600" lvl="4" marL="2286000" rtl="0" algn="ctr">
              <a:spcBef>
                <a:spcPts val="400"/>
              </a:spcBef>
              <a:spcAft>
                <a:spcPts val="0"/>
              </a:spcAft>
              <a:buSzPts val="2000"/>
              <a:buChar char="»"/>
              <a:defRPr sz="2000"/>
            </a:lvl5pPr>
            <a:lvl6pPr indent="-355600" lvl="5" marL="2743200" rtl="0" algn="ctr">
              <a:spcBef>
                <a:spcPts val="400"/>
              </a:spcBef>
              <a:spcAft>
                <a:spcPts val="0"/>
              </a:spcAft>
              <a:buSzPts val="2000"/>
              <a:buChar char="•"/>
              <a:defRPr sz="2000"/>
            </a:lvl6pPr>
            <a:lvl7pPr indent="-355600" lvl="6" marL="3200400" rtl="0" algn="ctr">
              <a:spcBef>
                <a:spcPts val="400"/>
              </a:spcBef>
              <a:spcAft>
                <a:spcPts val="0"/>
              </a:spcAft>
              <a:buSzPts val="2000"/>
              <a:buChar char="•"/>
              <a:defRPr sz="2000"/>
            </a:lvl7pPr>
            <a:lvl8pPr indent="-355600" lvl="7" marL="3657600" rtl="0" algn="ctr">
              <a:spcBef>
                <a:spcPts val="400"/>
              </a:spcBef>
              <a:spcAft>
                <a:spcPts val="0"/>
              </a:spcAft>
              <a:buSzPts val="2000"/>
              <a:buChar char="•"/>
              <a:defRPr sz="2000"/>
            </a:lvl8pPr>
            <a:lvl9pPr indent="-355600" lvl="8" marL="4114800" rtl="0" algn="ctr">
              <a:spcBef>
                <a:spcPts val="400"/>
              </a:spcBef>
              <a:spcAft>
                <a:spcPts val="0"/>
              </a:spcAft>
              <a:buSzPts val="2000"/>
              <a:buChar char="•"/>
              <a:defRPr sz="2000"/>
            </a:lvl9pPr>
          </a:lstStyle>
          <a:p/>
        </p:txBody>
      </p:sp>
      <p:sp>
        <p:nvSpPr>
          <p:cNvPr id="97" name="Google Shape;97;p8"/>
          <p:cNvSpPr txBox="1"/>
          <p:nvPr>
            <p:ph idx="5" type="subTitle"/>
          </p:nvPr>
        </p:nvSpPr>
        <p:spPr>
          <a:xfrm>
            <a:off x="11937025" y="4705938"/>
            <a:ext cx="6034800" cy="549300"/>
          </a:xfrm>
          <a:prstGeom prst="rect">
            <a:avLst/>
          </a:prstGeom>
        </p:spPr>
        <p:txBody>
          <a:bodyPr anchorCtr="0" anchor="ctr" bIns="45700" lIns="91425" spcFirstLastPara="1" rIns="91425" wrap="square" tIns="45700">
            <a:normAutofit/>
          </a:bodyPr>
          <a:lstStyle>
            <a:lvl1pPr lvl="0" rtl="0" algn="ctr">
              <a:spcBef>
                <a:spcPts val="640"/>
              </a:spcBef>
              <a:spcAft>
                <a:spcPts val="0"/>
              </a:spcAft>
              <a:buSzPts val="2650"/>
              <a:buFont typeface="Asap Medium"/>
              <a:buNone/>
              <a:defRPr sz="2650">
                <a:latin typeface="Asap Medium"/>
                <a:ea typeface="Asap Medium"/>
                <a:cs typeface="Asap Medium"/>
                <a:sym typeface="Asap Medium"/>
              </a:defRPr>
            </a:lvl1pPr>
            <a:lvl2pPr lvl="1" rtl="0" algn="ctr">
              <a:spcBef>
                <a:spcPts val="560"/>
              </a:spcBef>
              <a:spcAft>
                <a:spcPts val="0"/>
              </a:spcAft>
              <a:buSzPts val="2300"/>
              <a:buFont typeface="Asap Medium"/>
              <a:buNone/>
              <a:defRPr>
                <a:latin typeface="Asap Medium"/>
                <a:ea typeface="Asap Medium"/>
                <a:cs typeface="Asap Medium"/>
                <a:sym typeface="Asap Medium"/>
              </a:defRPr>
            </a:lvl2pPr>
            <a:lvl3pPr lvl="2" rtl="0" algn="ctr">
              <a:spcBef>
                <a:spcPts val="480"/>
              </a:spcBef>
              <a:spcAft>
                <a:spcPts val="0"/>
              </a:spcAft>
              <a:buSzPts val="2300"/>
              <a:buFont typeface="Asap Medium"/>
              <a:buNone/>
              <a:defRPr>
                <a:latin typeface="Asap Medium"/>
                <a:ea typeface="Asap Medium"/>
                <a:cs typeface="Asap Medium"/>
                <a:sym typeface="Asap Medium"/>
              </a:defRPr>
            </a:lvl3pPr>
            <a:lvl4pPr lvl="3" rtl="0" algn="ctr">
              <a:spcBef>
                <a:spcPts val="400"/>
              </a:spcBef>
              <a:spcAft>
                <a:spcPts val="0"/>
              </a:spcAft>
              <a:buSzPts val="2300"/>
              <a:buFont typeface="Asap Medium"/>
              <a:buNone/>
              <a:defRPr>
                <a:latin typeface="Asap Medium"/>
                <a:ea typeface="Asap Medium"/>
                <a:cs typeface="Asap Medium"/>
                <a:sym typeface="Asap Medium"/>
              </a:defRPr>
            </a:lvl4pPr>
            <a:lvl5pPr lvl="4" rtl="0" algn="ctr">
              <a:spcBef>
                <a:spcPts val="400"/>
              </a:spcBef>
              <a:spcAft>
                <a:spcPts val="0"/>
              </a:spcAft>
              <a:buSzPts val="2300"/>
              <a:buFont typeface="Asap Medium"/>
              <a:buNone/>
              <a:defRPr>
                <a:latin typeface="Asap Medium"/>
                <a:ea typeface="Asap Medium"/>
                <a:cs typeface="Asap Medium"/>
                <a:sym typeface="Asap Medium"/>
              </a:defRPr>
            </a:lvl5pPr>
            <a:lvl6pPr lvl="5" rtl="0" algn="ctr">
              <a:spcBef>
                <a:spcPts val="400"/>
              </a:spcBef>
              <a:spcAft>
                <a:spcPts val="0"/>
              </a:spcAft>
              <a:buSzPts val="2300"/>
              <a:buFont typeface="Asap Medium"/>
              <a:buNone/>
              <a:defRPr>
                <a:latin typeface="Asap Medium"/>
                <a:ea typeface="Asap Medium"/>
                <a:cs typeface="Asap Medium"/>
                <a:sym typeface="Asap Medium"/>
              </a:defRPr>
            </a:lvl6pPr>
            <a:lvl7pPr lvl="6" rtl="0" algn="ctr">
              <a:spcBef>
                <a:spcPts val="400"/>
              </a:spcBef>
              <a:spcAft>
                <a:spcPts val="0"/>
              </a:spcAft>
              <a:buSzPts val="2300"/>
              <a:buFont typeface="Asap Medium"/>
              <a:buNone/>
              <a:defRPr>
                <a:latin typeface="Asap Medium"/>
                <a:ea typeface="Asap Medium"/>
                <a:cs typeface="Asap Medium"/>
                <a:sym typeface="Asap Medium"/>
              </a:defRPr>
            </a:lvl7pPr>
            <a:lvl8pPr lvl="7" rtl="0" algn="ctr">
              <a:spcBef>
                <a:spcPts val="400"/>
              </a:spcBef>
              <a:spcAft>
                <a:spcPts val="0"/>
              </a:spcAft>
              <a:buSzPts val="2300"/>
              <a:buFont typeface="Asap Medium"/>
              <a:buNone/>
              <a:defRPr>
                <a:latin typeface="Asap Medium"/>
                <a:ea typeface="Asap Medium"/>
                <a:cs typeface="Asap Medium"/>
                <a:sym typeface="Asap Medium"/>
              </a:defRPr>
            </a:lvl8pPr>
            <a:lvl9pPr lvl="8" rtl="0" algn="ctr">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98" name="Google Shape;98;p8"/>
          <p:cNvSpPr txBox="1"/>
          <p:nvPr>
            <p:ph idx="6" type="subTitle"/>
          </p:nvPr>
        </p:nvSpPr>
        <p:spPr>
          <a:xfrm>
            <a:off x="6126600" y="7075925"/>
            <a:ext cx="6034800" cy="549300"/>
          </a:xfrm>
          <a:prstGeom prst="rect">
            <a:avLst/>
          </a:prstGeom>
        </p:spPr>
        <p:txBody>
          <a:bodyPr anchorCtr="0" anchor="ctr" bIns="45700" lIns="91425" spcFirstLastPara="1" rIns="91425" wrap="square" tIns="45700">
            <a:normAutofit/>
          </a:bodyPr>
          <a:lstStyle>
            <a:lvl1pPr lvl="0" rtl="0" algn="ctr">
              <a:spcBef>
                <a:spcPts val="640"/>
              </a:spcBef>
              <a:spcAft>
                <a:spcPts val="0"/>
              </a:spcAft>
              <a:buSzPts val="2650"/>
              <a:buFont typeface="Asap Medium"/>
              <a:buNone/>
              <a:defRPr sz="2650">
                <a:latin typeface="Asap Medium"/>
                <a:ea typeface="Asap Medium"/>
                <a:cs typeface="Asap Medium"/>
                <a:sym typeface="Asap Medium"/>
              </a:defRPr>
            </a:lvl1pPr>
            <a:lvl2pPr lvl="1" rtl="0" algn="ctr">
              <a:spcBef>
                <a:spcPts val="560"/>
              </a:spcBef>
              <a:spcAft>
                <a:spcPts val="0"/>
              </a:spcAft>
              <a:buSzPts val="2300"/>
              <a:buFont typeface="Asap Medium"/>
              <a:buNone/>
              <a:defRPr>
                <a:latin typeface="Asap Medium"/>
                <a:ea typeface="Asap Medium"/>
                <a:cs typeface="Asap Medium"/>
                <a:sym typeface="Asap Medium"/>
              </a:defRPr>
            </a:lvl2pPr>
            <a:lvl3pPr lvl="2" rtl="0" algn="ctr">
              <a:spcBef>
                <a:spcPts val="480"/>
              </a:spcBef>
              <a:spcAft>
                <a:spcPts val="0"/>
              </a:spcAft>
              <a:buSzPts val="2300"/>
              <a:buFont typeface="Asap Medium"/>
              <a:buNone/>
              <a:defRPr>
                <a:latin typeface="Asap Medium"/>
                <a:ea typeface="Asap Medium"/>
                <a:cs typeface="Asap Medium"/>
                <a:sym typeface="Asap Medium"/>
              </a:defRPr>
            </a:lvl3pPr>
            <a:lvl4pPr lvl="3" rtl="0" algn="ctr">
              <a:spcBef>
                <a:spcPts val="400"/>
              </a:spcBef>
              <a:spcAft>
                <a:spcPts val="0"/>
              </a:spcAft>
              <a:buSzPts val="2300"/>
              <a:buFont typeface="Asap Medium"/>
              <a:buNone/>
              <a:defRPr>
                <a:latin typeface="Asap Medium"/>
                <a:ea typeface="Asap Medium"/>
                <a:cs typeface="Asap Medium"/>
                <a:sym typeface="Asap Medium"/>
              </a:defRPr>
            </a:lvl4pPr>
            <a:lvl5pPr lvl="4" rtl="0" algn="ctr">
              <a:spcBef>
                <a:spcPts val="400"/>
              </a:spcBef>
              <a:spcAft>
                <a:spcPts val="0"/>
              </a:spcAft>
              <a:buSzPts val="2300"/>
              <a:buFont typeface="Asap Medium"/>
              <a:buNone/>
              <a:defRPr>
                <a:latin typeface="Asap Medium"/>
                <a:ea typeface="Asap Medium"/>
                <a:cs typeface="Asap Medium"/>
                <a:sym typeface="Asap Medium"/>
              </a:defRPr>
            </a:lvl5pPr>
            <a:lvl6pPr lvl="5" rtl="0" algn="ctr">
              <a:spcBef>
                <a:spcPts val="400"/>
              </a:spcBef>
              <a:spcAft>
                <a:spcPts val="0"/>
              </a:spcAft>
              <a:buSzPts val="2300"/>
              <a:buFont typeface="Asap Medium"/>
              <a:buNone/>
              <a:defRPr>
                <a:latin typeface="Asap Medium"/>
                <a:ea typeface="Asap Medium"/>
                <a:cs typeface="Asap Medium"/>
                <a:sym typeface="Asap Medium"/>
              </a:defRPr>
            </a:lvl6pPr>
            <a:lvl7pPr lvl="6" rtl="0" algn="ctr">
              <a:spcBef>
                <a:spcPts val="400"/>
              </a:spcBef>
              <a:spcAft>
                <a:spcPts val="0"/>
              </a:spcAft>
              <a:buSzPts val="2300"/>
              <a:buFont typeface="Asap Medium"/>
              <a:buNone/>
              <a:defRPr>
                <a:latin typeface="Asap Medium"/>
                <a:ea typeface="Asap Medium"/>
                <a:cs typeface="Asap Medium"/>
                <a:sym typeface="Asap Medium"/>
              </a:defRPr>
            </a:lvl7pPr>
            <a:lvl8pPr lvl="7" rtl="0" algn="ctr">
              <a:spcBef>
                <a:spcPts val="400"/>
              </a:spcBef>
              <a:spcAft>
                <a:spcPts val="0"/>
              </a:spcAft>
              <a:buSzPts val="2300"/>
              <a:buFont typeface="Asap Medium"/>
              <a:buNone/>
              <a:defRPr>
                <a:latin typeface="Asap Medium"/>
                <a:ea typeface="Asap Medium"/>
                <a:cs typeface="Asap Medium"/>
                <a:sym typeface="Asap Medium"/>
              </a:defRPr>
            </a:lvl8pPr>
            <a:lvl9pPr lvl="8" rtl="0" algn="ctr">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99" name="Google Shape;99;p8"/>
          <p:cNvSpPr txBox="1"/>
          <p:nvPr>
            <p:ph idx="7" type="subTitle"/>
          </p:nvPr>
        </p:nvSpPr>
        <p:spPr>
          <a:xfrm>
            <a:off x="316175" y="4705938"/>
            <a:ext cx="6034800" cy="549300"/>
          </a:xfrm>
          <a:prstGeom prst="rect">
            <a:avLst/>
          </a:prstGeom>
        </p:spPr>
        <p:txBody>
          <a:bodyPr anchorCtr="0" anchor="ctr" bIns="45700" lIns="91425" spcFirstLastPara="1" rIns="91425" wrap="square" tIns="45700">
            <a:normAutofit/>
          </a:bodyPr>
          <a:lstStyle>
            <a:lvl1pPr lvl="0" rtl="0" algn="ctr">
              <a:spcBef>
                <a:spcPts val="640"/>
              </a:spcBef>
              <a:spcAft>
                <a:spcPts val="0"/>
              </a:spcAft>
              <a:buSzPts val="2650"/>
              <a:buFont typeface="Asap Medium"/>
              <a:buNone/>
              <a:defRPr sz="2650">
                <a:latin typeface="Asap Medium"/>
                <a:ea typeface="Asap Medium"/>
                <a:cs typeface="Asap Medium"/>
                <a:sym typeface="Asap Medium"/>
              </a:defRPr>
            </a:lvl1pPr>
            <a:lvl2pPr lvl="1" rtl="0" algn="ctr">
              <a:spcBef>
                <a:spcPts val="560"/>
              </a:spcBef>
              <a:spcAft>
                <a:spcPts val="0"/>
              </a:spcAft>
              <a:buSzPts val="2300"/>
              <a:buFont typeface="Asap Medium"/>
              <a:buNone/>
              <a:defRPr>
                <a:latin typeface="Asap Medium"/>
                <a:ea typeface="Asap Medium"/>
                <a:cs typeface="Asap Medium"/>
                <a:sym typeface="Asap Medium"/>
              </a:defRPr>
            </a:lvl2pPr>
            <a:lvl3pPr lvl="2" rtl="0" algn="ctr">
              <a:spcBef>
                <a:spcPts val="480"/>
              </a:spcBef>
              <a:spcAft>
                <a:spcPts val="0"/>
              </a:spcAft>
              <a:buSzPts val="2300"/>
              <a:buFont typeface="Asap Medium"/>
              <a:buNone/>
              <a:defRPr>
                <a:latin typeface="Asap Medium"/>
                <a:ea typeface="Asap Medium"/>
                <a:cs typeface="Asap Medium"/>
                <a:sym typeface="Asap Medium"/>
              </a:defRPr>
            </a:lvl3pPr>
            <a:lvl4pPr lvl="3" rtl="0" algn="ctr">
              <a:spcBef>
                <a:spcPts val="400"/>
              </a:spcBef>
              <a:spcAft>
                <a:spcPts val="0"/>
              </a:spcAft>
              <a:buSzPts val="2300"/>
              <a:buFont typeface="Asap Medium"/>
              <a:buNone/>
              <a:defRPr>
                <a:latin typeface="Asap Medium"/>
                <a:ea typeface="Asap Medium"/>
                <a:cs typeface="Asap Medium"/>
                <a:sym typeface="Asap Medium"/>
              </a:defRPr>
            </a:lvl4pPr>
            <a:lvl5pPr lvl="4" rtl="0" algn="ctr">
              <a:spcBef>
                <a:spcPts val="400"/>
              </a:spcBef>
              <a:spcAft>
                <a:spcPts val="0"/>
              </a:spcAft>
              <a:buSzPts val="2300"/>
              <a:buFont typeface="Asap Medium"/>
              <a:buNone/>
              <a:defRPr>
                <a:latin typeface="Asap Medium"/>
                <a:ea typeface="Asap Medium"/>
                <a:cs typeface="Asap Medium"/>
                <a:sym typeface="Asap Medium"/>
              </a:defRPr>
            </a:lvl5pPr>
            <a:lvl6pPr lvl="5" rtl="0" algn="ctr">
              <a:spcBef>
                <a:spcPts val="400"/>
              </a:spcBef>
              <a:spcAft>
                <a:spcPts val="0"/>
              </a:spcAft>
              <a:buSzPts val="2300"/>
              <a:buFont typeface="Asap Medium"/>
              <a:buNone/>
              <a:defRPr>
                <a:latin typeface="Asap Medium"/>
                <a:ea typeface="Asap Medium"/>
                <a:cs typeface="Asap Medium"/>
                <a:sym typeface="Asap Medium"/>
              </a:defRPr>
            </a:lvl6pPr>
            <a:lvl7pPr lvl="6" rtl="0" algn="ctr">
              <a:spcBef>
                <a:spcPts val="400"/>
              </a:spcBef>
              <a:spcAft>
                <a:spcPts val="0"/>
              </a:spcAft>
              <a:buSzPts val="2300"/>
              <a:buFont typeface="Asap Medium"/>
              <a:buNone/>
              <a:defRPr>
                <a:latin typeface="Asap Medium"/>
                <a:ea typeface="Asap Medium"/>
                <a:cs typeface="Asap Medium"/>
                <a:sym typeface="Asap Medium"/>
              </a:defRPr>
            </a:lvl7pPr>
            <a:lvl8pPr lvl="7" rtl="0" algn="ctr">
              <a:spcBef>
                <a:spcPts val="400"/>
              </a:spcBef>
              <a:spcAft>
                <a:spcPts val="0"/>
              </a:spcAft>
              <a:buSzPts val="2300"/>
              <a:buFont typeface="Asap Medium"/>
              <a:buNone/>
              <a:defRPr>
                <a:latin typeface="Asap Medium"/>
                <a:ea typeface="Asap Medium"/>
                <a:cs typeface="Asap Medium"/>
                <a:sym typeface="Asap Medium"/>
              </a:defRPr>
            </a:lvl8pPr>
            <a:lvl9pPr lvl="8" rtl="0" algn="ctr">
              <a:spcBef>
                <a:spcPts val="400"/>
              </a:spcBef>
              <a:spcAft>
                <a:spcPts val="0"/>
              </a:spcAft>
              <a:buSzPts val="2300"/>
              <a:buFont typeface="Asap Medium"/>
              <a:buNone/>
              <a:defRPr>
                <a:latin typeface="Asap Medium"/>
                <a:ea typeface="Asap Medium"/>
                <a:cs typeface="Asap Medium"/>
                <a:sym typeface="Asap Medium"/>
              </a:defRPr>
            </a:lvl9pPr>
          </a:lstStyle>
          <a:p/>
        </p:txBody>
      </p:sp>
      <p:sp>
        <p:nvSpPr>
          <p:cNvPr id="100" name="Google Shape;100;p8"/>
          <p:cNvSpPr/>
          <p:nvPr>
            <p:ph idx="8" type="pic"/>
          </p:nvPr>
        </p:nvSpPr>
        <p:spPr>
          <a:xfrm>
            <a:off x="7454250" y="3162713"/>
            <a:ext cx="3379500" cy="3379500"/>
          </a:xfrm>
          <a:prstGeom prst="ellipse">
            <a:avLst/>
          </a:prstGeom>
          <a:noFill/>
          <a:ln>
            <a:noFill/>
          </a:ln>
        </p:spPr>
      </p:sp>
      <p:sp>
        <p:nvSpPr>
          <p:cNvPr id="101" name="Google Shape;101;p8"/>
          <p:cNvSpPr/>
          <p:nvPr>
            <p:ph idx="9" type="pic"/>
          </p:nvPr>
        </p:nvSpPr>
        <p:spPr>
          <a:xfrm>
            <a:off x="13264650" y="5872513"/>
            <a:ext cx="3379500" cy="3379500"/>
          </a:xfrm>
          <a:prstGeom prst="ellipse">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_5">
    <p:spTree>
      <p:nvGrpSpPr>
        <p:cNvPr id="102" name="Shape 102"/>
        <p:cNvGrpSpPr/>
        <p:nvPr/>
      </p:nvGrpSpPr>
      <p:grpSpPr>
        <a:xfrm>
          <a:off x="0" y="0"/>
          <a:ext cx="0" cy="0"/>
          <a:chOff x="0" y="0"/>
          <a:chExt cx="0" cy="0"/>
        </a:xfrm>
      </p:grpSpPr>
      <p:grpSp>
        <p:nvGrpSpPr>
          <p:cNvPr id="103" name="Google Shape;103;p9"/>
          <p:cNvGrpSpPr/>
          <p:nvPr/>
        </p:nvGrpSpPr>
        <p:grpSpPr>
          <a:xfrm flipH="1" rot="5400000">
            <a:off x="16778015" y="4576670"/>
            <a:ext cx="2059008" cy="960958"/>
            <a:chOff x="7673633" y="189975"/>
            <a:chExt cx="1525417" cy="750572"/>
          </a:xfrm>
        </p:grpSpPr>
        <p:sp>
          <p:nvSpPr>
            <p:cNvPr id="104" name="Google Shape;104;p9"/>
            <p:cNvSpPr/>
            <p:nvPr/>
          </p:nvSpPr>
          <p:spPr>
            <a:xfrm>
              <a:off x="7673633" y="189975"/>
              <a:ext cx="1525417" cy="750572"/>
            </a:xfrm>
            <a:custGeom>
              <a:rect b="b" l="l" r="r" t="t"/>
              <a:pathLst>
                <a:path extrusionOk="0" h="383434" w="779268">
                  <a:moveTo>
                    <a:pt x="0" y="0"/>
                  </a:moveTo>
                  <a:cubicBezTo>
                    <a:pt x="3607" y="212268"/>
                    <a:pt x="176381" y="383434"/>
                    <a:pt x="389514" y="383434"/>
                  </a:cubicBezTo>
                  <a:cubicBezTo>
                    <a:pt x="602648" y="383434"/>
                    <a:pt x="775665" y="212268"/>
                    <a:pt x="779268" y="0"/>
                  </a:cubicBezTo>
                  <a:lnTo>
                    <a:pt x="581275" y="0"/>
                  </a:lnTo>
                  <a:cubicBezTo>
                    <a:pt x="577672" y="103057"/>
                    <a:pt x="493430" y="185708"/>
                    <a:pt x="389514" y="185708"/>
                  </a:cubicBezTo>
                  <a:cubicBezTo>
                    <a:pt x="285559" y="185708"/>
                    <a:pt x="201439" y="103057"/>
                    <a:pt x="197836" y="0"/>
                  </a:cubicBezTo>
                  <a:lnTo>
                    <a:pt x="0" y="0"/>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pic>
          <p:nvPicPr>
            <p:cNvPr id="105" name="Google Shape;105;p9"/>
            <p:cNvPicPr preferRelativeResize="0"/>
            <p:nvPr/>
          </p:nvPicPr>
          <p:blipFill rotWithShape="1">
            <a:blip r:embed="rId2">
              <a:alphaModFix amt="20000"/>
            </a:blip>
            <a:srcRect b="62913" l="3005" r="86104" t="24601"/>
            <a:stretch/>
          </p:blipFill>
          <p:spPr>
            <a:xfrm rot="5400000">
              <a:off x="8061055" y="-197447"/>
              <a:ext cx="750572" cy="1525417"/>
            </a:xfrm>
            <a:custGeom>
              <a:rect b="b" l="l" r="r" t="t"/>
              <a:pathLst>
                <a:path extrusionOk="0" h="1525417" w="750572">
                  <a:moveTo>
                    <a:pt x="0" y="1525417"/>
                  </a:moveTo>
                  <a:lnTo>
                    <a:pt x="0" y="1138153"/>
                  </a:lnTo>
                  <a:cubicBezTo>
                    <a:pt x="201734" y="1131100"/>
                    <a:pt x="363524" y="966436"/>
                    <a:pt x="363524" y="762943"/>
                  </a:cubicBezTo>
                  <a:cubicBezTo>
                    <a:pt x="363524" y="559528"/>
                    <a:pt x="201734" y="394624"/>
                    <a:pt x="0" y="387571"/>
                  </a:cubicBezTo>
                  <a:lnTo>
                    <a:pt x="0" y="0"/>
                  </a:lnTo>
                  <a:cubicBezTo>
                    <a:pt x="415515" y="7053"/>
                    <a:pt x="750572" y="345734"/>
                    <a:pt x="750572" y="762943"/>
                  </a:cubicBezTo>
                  <a:cubicBezTo>
                    <a:pt x="750572" y="1180151"/>
                    <a:pt x="415515" y="1518357"/>
                    <a:pt x="0" y="1525417"/>
                  </a:cubicBezTo>
                  <a:close/>
                </a:path>
              </a:pathLst>
            </a:custGeom>
            <a:noFill/>
            <a:ln>
              <a:noFill/>
            </a:ln>
          </p:spPr>
        </p:pic>
      </p:grpSp>
      <p:grpSp>
        <p:nvGrpSpPr>
          <p:cNvPr id="106" name="Google Shape;106;p9"/>
          <p:cNvGrpSpPr/>
          <p:nvPr/>
        </p:nvGrpSpPr>
        <p:grpSpPr>
          <a:xfrm>
            <a:off x="14055004" y="9728347"/>
            <a:ext cx="2578394" cy="558667"/>
            <a:chOff x="8300303" y="6093240"/>
            <a:chExt cx="1718929" cy="372445"/>
          </a:xfrm>
        </p:grpSpPr>
        <p:grpSp>
          <p:nvGrpSpPr>
            <p:cNvPr id="107" name="Google Shape;107;p9"/>
            <p:cNvGrpSpPr/>
            <p:nvPr/>
          </p:nvGrpSpPr>
          <p:grpSpPr>
            <a:xfrm>
              <a:off x="8300303" y="6093240"/>
              <a:ext cx="1718927" cy="372442"/>
              <a:chOff x="3290595" y="3170847"/>
              <a:chExt cx="878932" cy="190439"/>
            </a:xfrm>
          </p:grpSpPr>
          <p:sp>
            <p:nvSpPr>
              <p:cNvPr id="108" name="Google Shape;108;p9"/>
              <p:cNvSpPr/>
              <p:nvPr/>
            </p:nvSpPr>
            <p:spPr>
              <a:xfrm>
                <a:off x="3290595" y="3170847"/>
                <a:ext cx="231204" cy="190439"/>
              </a:xfrm>
              <a:custGeom>
                <a:rect b="b" l="l" r="r" t="t"/>
                <a:pathLst>
                  <a:path extrusionOk="0" h="190439" w="231204">
                    <a:moveTo>
                      <a:pt x="128435" y="0"/>
                    </a:moveTo>
                    <a:lnTo>
                      <a:pt x="231204" y="0"/>
                    </a:lnTo>
                    <a:lnTo>
                      <a:pt x="102770" y="190440"/>
                    </a:lnTo>
                    <a:lnTo>
                      <a:pt x="0" y="190440"/>
                    </a:lnTo>
                    <a:lnTo>
                      <a:pt x="128435" y="0"/>
                    </a:lnTo>
                    <a:close/>
                  </a:path>
                </a:pathLst>
              </a:custGeom>
              <a:solidFill>
                <a:schemeClr val="accen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09" name="Google Shape;109;p9"/>
              <p:cNvSpPr/>
              <p:nvPr/>
            </p:nvSpPr>
            <p:spPr>
              <a:xfrm>
                <a:off x="3506498" y="3170847"/>
                <a:ext cx="231204" cy="190439"/>
              </a:xfrm>
              <a:custGeom>
                <a:rect b="b" l="l" r="r" t="t"/>
                <a:pathLst>
                  <a:path extrusionOk="0" h="190439" w="231204">
                    <a:moveTo>
                      <a:pt x="128435" y="0"/>
                    </a:moveTo>
                    <a:lnTo>
                      <a:pt x="231205" y="0"/>
                    </a:lnTo>
                    <a:lnTo>
                      <a:pt x="102770" y="190440"/>
                    </a:lnTo>
                    <a:lnTo>
                      <a:pt x="0" y="190440"/>
                    </a:lnTo>
                    <a:lnTo>
                      <a:pt x="128435" y="0"/>
                    </a:lnTo>
                    <a:close/>
                  </a:path>
                </a:pathLst>
              </a:custGeom>
              <a:solidFill>
                <a:schemeClr val="accen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10" name="Google Shape;110;p9"/>
              <p:cNvSpPr/>
              <p:nvPr/>
            </p:nvSpPr>
            <p:spPr>
              <a:xfrm>
                <a:off x="3722404" y="3170847"/>
                <a:ext cx="231204" cy="190439"/>
              </a:xfrm>
              <a:custGeom>
                <a:rect b="b" l="l" r="r" t="t"/>
                <a:pathLst>
                  <a:path extrusionOk="0" h="190439" w="231204">
                    <a:moveTo>
                      <a:pt x="128435" y="0"/>
                    </a:moveTo>
                    <a:lnTo>
                      <a:pt x="231204" y="0"/>
                    </a:lnTo>
                    <a:lnTo>
                      <a:pt x="102770" y="190440"/>
                    </a:lnTo>
                    <a:lnTo>
                      <a:pt x="0" y="190440"/>
                    </a:lnTo>
                    <a:lnTo>
                      <a:pt x="128435" y="0"/>
                    </a:lnTo>
                    <a:close/>
                  </a:path>
                </a:pathLst>
              </a:custGeom>
              <a:solidFill>
                <a:schemeClr val="accen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11" name="Google Shape;111;p9"/>
              <p:cNvSpPr/>
              <p:nvPr/>
            </p:nvSpPr>
            <p:spPr>
              <a:xfrm>
                <a:off x="3938311" y="3170847"/>
                <a:ext cx="231216" cy="190439"/>
              </a:xfrm>
              <a:custGeom>
                <a:rect b="b" l="l" r="r" t="t"/>
                <a:pathLst>
                  <a:path extrusionOk="0" h="190439" w="231216">
                    <a:moveTo>
                      <a:pt x="128435" y="0"/>
                    </a:moveTo>
                    <a:lnTo>
                      <a:pt x="231217" y="0"/>
                    </a:lnTo>
                    <a:lnTo>
                      <a:pt x="102766" y="190440"/>
                    </a:lnTo>
                    <a:lnTo>
                      <a:pt x="0" y="190440"/>
                    </a:lnTo>
                    <a:lnTo>
                      <a:pt x="128435" y="0"/>
                    </a:lnTo>
                    <a:close/>
                  </a:path>
                </a:pathLst>
              </a:custGeom>
              <a:solidFill>
                <a:schemeClr val="accen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pic>
          <p:nvPicPr>
            <p:cNvPr id="112" name="Google Shape;112;p9"/>
            <p:cNvPicPr preferRelativeResize="0"/>
            <p:nvPr/>
          </p:nvPicPr>
          <p:blipFill rotWithShape="1">
            <a:blip r:embed="rId2">
              <a:alphaModFix amt="20000"/>
            </a:blip>
            <a:srcRect b="68041" l="88653" r="5942" t="17890"/>
            <a:stretch/>
          </p:blipFill>
          <p:spPr>
            <a:xfrm rot="5400000">
              <a:off x="8973545" y="5419998"/>
              <a:ext cx="372444" cy="1718929"/>
            </a:xfrm>
            <a:custGeom>
              <a:rect b="b" l="l" r="r" t="t"/>
              <a:pathLst>
                <a:path extrusionOk="0" h="1718929" w="372444">
                  <a:moveTo>
                    <a:pt x="0" y="201011"/>
                  </a:moveTo>
                  <a:lnTo>
                    <a:pt x="0" y="0"/>
                  </a:lnTo>
                  <a:lnTo>
                    <a:pt x="372444" y="251212"/>
                  </a:lnTo>
                  <a:lnTo>
                    <a:pt x="372444" y="452191"/>
                  </a:lnTo>
                  <a:close/>
                  <a:moveTo>
                    <a:pt x="0" y="623259"/>
                  </a:moveTo>
                  <a:lnTo>
                    <a:pt x="0" y="422274"/>
                  </a:lnTo>
                  <a:lnTo>
                    <a:pt x="372444" y="673453"/>
                  </a:lnTo>
                  <a:lnTo>
                    <a:pt x="372444" y="874440"/>
                  </a:lnTo>
                  <a:close/>
                  <a:moveTo>
                    <a:pt x="0" y="1045507"/>
                  </a:moveTo>
                  <a:lnTo>
                    <a:pt x="0" y="844520"/>
                  </a:lnTo>
                  <a:lnTo>
                    <a:pt x="372444" y="1095701"/>
                  </a:lnTo>
                  <a:lnTo>
                    <a:pt x="372444" y="1296688"/>
                  </a:lnTo>
                  <a:close/>
                  <a:moveTo>
                    <a:pt x="0" y="1467748"/>
                  </a:moveTo>
                  <a:lnTo>
                    <a:pt x="0" y="1266763"/>
                  </a:lnTo>
                  <a:lnTo>
                    <a:pt x="372444" y="1517942"/>
                  </a:lnTo>
                  <a:lnTo>
                    <a:pt x="372444" y="1718929"/>
                  </a:lnTo>
                  <a:close/>
                </a:path>
              </a:pathLst>
            </a:custGeom>
            <a:noFill/>
            <a:ln>
              <a:noFill/>
            </a:ln>
          </p:spPr>
        </p:pic>
      </p:grpSp>
      <p:grpSp>
        <p:nvGrpSpPr>
          <p:cNvPr id="113" name="Google Shape;113;p9"/>
          <p:cNvGrpSpPr/>
          <p:nvPr/>
        </p:nvGrpSpPr>
        <p:grpSpPr>
          <a:xfrm rot="-5400000">
            <a:off x="-549004" y="6864545"/>
            <a:ext cx="2059008" cy="960958"/>
            <a:chOff x="7673633" y="189975"/>
            <a:chExt cx="1525417" cy="750572"/>
          </a:xfrm>
        </p:grpSpPr>
        <p:sp>
          <p:nvSpPr>
            <p:cNvPr id="114" name="Google Shape;114;p9"/>
            <p:cNvSpPr/>
            <p:nvPr/>
          </p:nvSpPr>
          <p:spPr>
            <a:xfrm>
              <a:off x="7673633" y="189975"/>
              <a:ext cx="1525417" cy="750572"/>
            </a:xfrm>
            <a:custGeom>
              <a:rect b="b" l="l" r="r" t="t"/>
              <a:pathLst>
                <a:path extrusionOk="0" h="383434" w="779268">
                  <a:moveTo>
                    <a:pt x="0" y="0"/>
                  </a:moveTo>
                  <a:cubicBezTo>
                    <a:pt x="3607" y="212268"/>
                    <a:pt x="176381" y="383434"/>
                    <a:pt x="389514" y="383434"/>
                  </a:cubicBezTo>
                  <a:cubicBezTo>
                    <a:pt x="602648" y="383434"/>
                    <a:pt x="775665" y="212268"/>
                    <a:pt x="779268" y="0"/>
                  </a:cubicBezTo>
                  <a:lnTo>
                    <a:pt x="581275" y="0"/>
                  </a:lnTo>
                  <a:cubicBezTo>
                    <a:pt x="577672" y="103057"/>
                    <a:pt x="493430" y="185708"/>
                    <a:pt x="389514" y="185708"/>
                  </a:cubicBezTo>
                  <a:cubicBezTo>
                    <a:pt x="285559" y="185708"/>
                    <a:pt x="201439" y="103057"/>
                    <a:pt x="197836" y="0"/>
                  </a:cubicBezTo>
                  <a:lnTo>
                    <a:pt x="0" y="0"/>
                  </a:lnTo>
                  <a:close/>
                </a:path>
              </a:pathLst>
            </a:custGeom>
            <a:solidFill>
              <a:schemeClr val="accen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pic>
          <p:nvPicPr>
            <p:cNvPr id="115" name="Google Shape;115;p9"/>
            <p:cNvPicPr preferRelativeResize="0"/>
            <p:nvPr/>
          </p:nvPicPr>
          <p:blipFill rotWithShape="1">
            <a:blip r:embed="rId2">
              <a:alphaModFix amt="20000"/>
            </a:blip>
            <a:srcRect b="62913" l="3005" r="86104" t="24601"/>
            <a:stretch/>
          </p:blipFill>
          <p:spPr>
            <a:xfrm rot="5400000">
              <a:off x="8061055" y="-197447"/>
              <a:ext cx="750572" cy="1525417"/>
            </a:xfrm>
            <a:custGeom>
              <a:rect b="b" l="l" r="r" t="t"/>
              <a:pathLst>
                <a:path extrusionOk="0" h="1525417" w="750572">
                  <a:moveTo>
                    <a:pt x="0" y="1525417"/>
                  </a:moveTo>
                  <a:lnTo>
                    <a:pt x="0" y="1138153"/>
                  </a:lnTo>
                  <a:cubicBezTo>
                    <a:pt x="201734" y="1131100"/>
                    <a:pt x="363524" y="966436"/>
                    <a:pt x="363524" y="762943"/>
                  </a:cubicBezTo>
                  <a:cubicBezTo>
                    <a:pt x="363524" y="559528"/>
                    <a:pt x="201734" y="394624"/>
                    <a:pt x="0" y="387571"/>
                  </a:cubicBezTo>
                  <a:lnTo>
                    <a:pt x="0" y="0"/>
                  </a:lnTo>
                  <a:cubicBezTo>
                    <a:pt x="415515" y="7053"/>
                    <a:pt x="750572" y="345734"/>
                    <a:pt x="750572" y="762943"/>
                  </a:cubicBezTo>
                  <a:cubicBezTo>
                    <a:pt x="750572" y="1180151"/>
                    <a:pt x="415515" y="1518357"/>
                    <a:pt x="0" y="1525417"/>
                  </a:cubicBezTo>
                  <a:close/>
                </a:path>
              </a:pathLst>
            </a:custGeom>
            <a:noFill/>
            <a:ln>
              <a:noFill/>
            </a:ln>
          </p:spPr>
        </p:pic>
      </p:grpSp>
      <p:grpSp>
        <p:nvGrpSpPr>
          <p:cNvPr id="116" name="Google Shape;116;p9"/>
          <p:cNvGrpSpPr/>
          <p:nvPr/>
        </p:nvGrpSpPr>
        <p:grpSpPr>
          <a:xfrm>
            <a:off x="163" y="1101680"/>
            <a:ext cx="4094238" cy="4041996"/>
            <a:chOff x="3161217" y="1970080"/>
            <a:chExt cx="1395636" cy="1377828"/>
          </a:xfrm>
        </p:grpSpPr>
        <p:sp>
          <p:nvSpPr>
            <p:cNvPr id="117" name="Google Shape;117;p9"/>
            <p:cNvSpPr/>
            <p:nvPr/>
          </p:nvSpPr>
          <p:spPr>
            <a:xfrm>
              <a:off x="4493701" y="1970080"/>
              <a:ext cx="53354" cy="53370"/>
            </a:xfrm>
            <a:custGeom>
              <a:rect b="b" l="l" r="r" t="t"/>
              <a:pathLst>
                <a:path extrusionOk="0" h="53370" w="53354">
                  <a:moveTo>
                    <a:pt x="53355" y="26685"/>
                  </a:moveTo>
                  <a:cubicBezTo>
                    <a:pt x="53355" y="41424"/>
                    <a:pt x="41413" y="53370"/>
                    <a:pt x="26678" y="53370"/>
                  </a:cubicBezTo>
                  <a:cubicBezTo>
                    <a:pt x="11942" y="53370"/>
                    <a:pt x="0" y="41424"/>
                    <a:pt x="0" y="26685"/>
                  </a:cubicBezTo>
                  <a:cubicBezTo>
                    <a:pt x="0" y="11946"/>
                    <a:pt x="11942" y="0"/>
                    <a:pt x="26678" y="0"/>
                  </a:cubicBezTo>
                  <a:cubicBezTo>
                    <a:pt x="41413" y="0"/>
                    <a:pt x="53355" y="11946"/>
                    <a:pt x="53355" y="26685"/>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18" name="Google Shape;118;p9"/>
            <p:cNvSpPr/>
            <p:nvPr/>
          </p:nvSpPr>
          <p:spPr>
            <a:xfrm>
              <a:off x="4271621" y="1970080"/>
              <a:ext cx="53354" cy="53370"/>
            </a:xfrm>
            <a:custGeom>
              <a:rect b="b" l="l" r="r" t="t"/>
              <a:pathLst>
                <a:path extrusionOk="0" h="53370" w="53354">
                  <a:moveTo>
                    <a:pt x="53355" y="26685"/>
                  </a:moveTo>
                  <a:cubicBezTo>
                    <a:pt x="53355" y="41424"/>
                    <a:pt x="41412" y="53370"/>
                    <a:pt x="26678" y="53370"/>
                  </a:cubicBezTo>
                  <a:cubicBezTo>
                    <a:pt x="11942" y="53370"/>
                    <a:pt x="0" y="41424"/>
                    <a:pt x="0" y="26685"/>
                  </a:cubicBezTo>
                  <a:cubicBezTo>
                    <a:pt x="0" y="11946"/>
                    <a:pt x="11942" y="0"/>
                    <a:pt x="26678" y="0"/>
                  </a:cubicBezTo>
                  <a:cubicBezTo>
                    <a:pt x="41412" y="0"/>
                    <a:pt x="53355" y="11946"/>
                    <a:pt x="53355" y="26685"/>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19" name="Google Shape;119;p9"/>
            <p:cNvSpPr/>
            <p:nvPr/>
          </p:nvSpPr>
          <p:spPr>
            <a:xfrm>
              <a:off x="4049541" y="1970080"/>
              <a:ext cx="53354" cy="53370"/>
            </a:xfrm>
            <a:custGeom>
              <a:rect b="b" l="l" r="r" t="t"/>
              <a:pathLst>
                <a:path extrusionOk="0" h="53370" w="53354">
                  <a:moveTo>
                    <a:pt x="53355" y="26685"/>
                  </a:moveTo>
                  <a:cubicBezTo>
                    <a:pt x="53355" y="41424"/>
                    <a:pt x="41412" y="53370"/>
                    <a:pt x="26677" y="53370"/>
                  </a:cubicBezTo>
                  <a:cubicBezTo>
                    <a:pt x="11942" y="53370"/>
                    <a:pt x="0" y="41424"/>
                    <a:pt x="0" y="26685"/>
                  </a:cubicBezTo>
                  <a:cubicBezTo>
                    <a:pt x="0" y="11946"/>
                    <a:pt x="11942" y="0"/>
                    <a:pt x="26677" y="0"/>
                  </a:cubicBezTo>
                  <a:cubicBezTo>
                    <a:pt x="41412" y="0"/>
                    <a:pt x="53355" y="11946"/>
                    <a:pt x="53355" y="26685"/>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0" name="Google Shape;120;p9"/>
            <p:cNvSpPr/>
            <p:nvPr/>
          </p:nvSpPr>
          <p:spPr>
            <a:xfrm>
              <a:off x="3827449" y="1970080"/>
              <a:ext cx="53370" cy="53370"/>
            </a:xfrm>
            <a:custGeom>
              <a:rect b="b" l="l" r="r" t="t"/>
              <a:pathLst>
                <a:path extrusionOk="0" h="53370" w="53370">
                  <a:moveTo>
                    <a:pt x="53371" y="26685"/>
                  </a:moveTo>
                  <a:cubicBezTo>
                    <a:pt x="53371" y="41424"/>
                    <a:pt x="41424" y="53370"/>
                    <a:pt x="26685" y="53370"/>
                  </a:cubicBezTo>
                  <a:cubicBezTo>
                    <a:pt x="11946" y="53370"/>
                    <a:pt x="0" y="41424"/>
                    <a:pt x="0" y="26685"/>
                  </a:cubicBezTo>
                  <a:cubicBezTo>
                    <a:pt x="0" y="11946"/>
                    <a:pt x="11946" y="0"/>
                    <a:pt x="26685" y="0"/>
                  </a:cubicBezTo>
                  <a:cubicBezTo>
                    <a:pt x="41424" y="0"/>
                    <a:pt x="53371" y="11946"/>
                    <a:pt x="53371" y="26685"/>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1" name="Google Shape;121;p9"/>
            <p:cNvSpPr/>
            <p:nvPr/>
          </p:nvSpPr>
          <p:spPr>
            <a:xfrm>
              <a:off x="3605373" y="1970080"/>
              <a:ext cx="53370" cy="53370"/>
            </a:xfrm>
            <a:custGeom>
              <a:rect b="b" l="l" r="r" t="t"/>
              <a:pathLst>
                <a:path extrusionOk="0" h="53370" w="53370">
                  <a:moveTo>
                    <a:pt x="53371" y="26685"/>
                  </a:moveTo>
                  <a:cubicBezTo>
                    <a:pt x="53371" y="41424"/>
                    <a:pt x="41420" y="53370"/>
                    <a:pt x="26685" y="53370"/>
                  </a:cubicBezTo>
                  <a:cubicBezTo>
                    <a:pt x="11946" y="53370"/>
                    <a:pt x="0" y="41424"/>
                    <a:pt x="0" y="26685"/>
                  </a:cubicBezTo>
                  <a:cubicBezTo>
                    <a:pt x="0" y="11946"/>
                    <a:pt x="11946" y="0"/>
                    <a:pt x="26685" y="0"/>
                  </a:cubicBezTo>
                  <a:cubicBezTo>
                    <a:pt x="41420" y="0"/>
                    <a:pt x="53371" y="11946"/>
                    <a:pt x="53371" y="26685"/>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2" name="Google Shape;122;p9"/>
            <p:cNvSpPr/>
            <p:nvPr/>
          </p:nvSpPr>
          <p:spPr>
            <a:xfrm>
              <a:off x="3383297" y="1970080"/>
              <a:ext cx="53366" cy="53370"/>
            </a:xfrm>
            <a:custGeom>
              <a:rect b="b" l="l" r="r" t="t"/>
              <a:pathLst>
                <a:path extrusionOk="0" h="53370" w="53366">
                  <a:moveTo>
                    <a:pt x="53367" y="26685"/>
                  </a:moveTo>
                  <a:cubicBezTo>
                    <a:pt x="53367" y="41424"/>
                    <a:pt x="41420" y="53370"/>
                    <a:pt x="26681" y="53370"/>
                  </a:cubicBezTo>
                  <a:cubicBezTo>
                    <a:pt x="11946" y="53370"/>
                    <a:pt x="0" y="41424"/>
                    <a:pt x="0" y="26685"/>
                  </a:cubicBezTo>
                  <a:cubicBezTo>
                    <a:pt x="0" y="11946"/>
                    <a:pt x="11946" y="0"/>
                    <a:pt x="26681" y="0"/>
                  </a:cubicBezTo>
                  <a:cubicBezTo>
                    <a:pt x="41420" y="0"/>
                    <a:pt x="53367" y="11946"/>
                    <a:pt x="53367" y="26685"/>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3" name="Google Shape;123;p9"/>
            <p:cNvSpPr/>
            <p:nvPr/>
          </p:nvSpPr>
          <p:spPr>
            <a:xfrm>
              <a:off x="3161217" y="1970080"/>
              <a:ext cx="53370" cy="53370"/>
            </a:xfrm>
            <a:custGeom>
              <a:rect b="b" l="l" r="r" t="t"/>
              <a:pathLst>
                <a:path extrusionOk="0" h="53370" w="53370">
                  <a:moveTo>
                    <a:pt x="53371" y="26685"/>
                  </a:moveTo>
                  <a:cubicBezTo>
                    <a:pt x="53371" y="41424"/>
                    <a:pt x="41425" y="53370"/>
                    <a:pt x="26685" y="53370"/>
                  </a:cubicBezTo>
                  <a:cubicBezTo>
                    <a:pt x="11946" y="53370"/>
                    <a:pt x="0" y="41424"/>
                    <a:pt x="0" y="26685"/>
                  </a:cubicBezTo>
                  <a:cubicBezTo>
                    <a:pt x="0" y="11946"/>
                    <a:pt x="11946" y="0"/>
                    <a:pt x="26685" y="0"/>
                  </a:cubicBezTo>
                  <a:cubicBezTo>
                    <a:pt x="41425" y="0"/>
                    <a:pt x="53371" y="11946"/>
                    <a:pt x="53371" y="26685"/>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4" name="Google Shape;124;p9"/>
            <p:cNvSpPr/>
            <p:nvPr/>
          </p:nvSpPr>
          <p:spPr>
            <a:xfrm>
              <a:off x="3162107" y="3294538"/>
              <a:ext cx="53370" cy="53370"/>
            </a:xfrm>
            <a:custGeom>
              <a:rect b="b" l="l" r="r" t="t"/>
              <a:pathLst>
                <a:path extrusionOk="0" h="53370" w="53370">
                  <a:moveTo>
                    <a:pt x="26685" y="53370"/>
                  </a:moveTo>
                  <a:cubicBezTo>
                    <a:pt x="11946" y="53370"/>
                    <a:pt x="0" y="41424"/>
                    <a:pt x="0" y="26685"/>
                  </a:cubicBezTo>
                  <a:cubicBezTo>
                    <a:pt x="0" y="11950"/>
                    <a:pt x="11946" y="0"/>
                    <a:pt x="26685" y="0"/>
                  </a:cubicBezTo>
                  <a:cubicBezTo>
                    <a:pt x="41420" y="0"/>
                    <a:pt x="53370" y="11950"/>
                    <a:pt x="53370" y="26685"/>
                  </a:cubicBezTo>
                  <a:cubicBezTo>
                    <a:pt x="53370" y="41424"/>
                    <a:pt x="41420" y="53370"/>
                    <a:pt x="26685"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5" name="Google Shape;125;p9"/>
            <p:cNvSpPr/>
            <p:nvPr/>
          </p:nvSpPr>
          <p:spPr>
            <a:xfrm>
              <a:off x="3162107" y="3072462"/>
              <a:ext cx="53370" cy="53370"/>
            </a:xfrm>
            <a:custGeom>
              <a:rect b="b" l="l" r="r" t="t"/>
              <a:pathLst>
                <a:path extrusionOk="0" h="53370" w="53370">
                  <a:moveTo>
                    <a:pt x="26685" y="53371"/>
                  </a:moveTo>
                  <a:cubicBezTo>
                    <a:pt x="11946" y="53371"/>
                    <a:pt x="0" y="41424"/>
                    <a:pt x="0" y="26685"/>
                  </a:cubicBezTo>
                  <a:cubicBezTo>
                    <a:pt x="0" y="11946"/>
                    <a:pt x="11946" y="0"/>
                    <a:pt x="26685" y="0"/>
                  </a:cubicBezTo>
                  <a:cubicBezTo>
                    <a:pt x="41420" y="0"/>
                    <a:pt x="53370" y="11946"/>
                    <a:pt x="53370" y="26685"/>
                  </a:cubicBezTo>
                  <a:cubicBezTo>
                    <a:pt x="53370" y="41424"/>
                    <a:pt x="41420"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6" name="Google Shape;126;p9"/>
            <p:cNvSpPr/>
            <p:nvPr/>
          </p:nvSpPr>
          <p:spPr>
            <a:xfrm>
              <a:off x="3162107" y="2850386"/>
              <a:ext cx="53370" cy="53370"/>
            </a:xfrm>
            <a:custGeom>
              <a:rect b="b" l="l" r="r" t="t"/>
              <a:pathLst>
                <a:path extrusionOk="0" h="53370" w="53370">
                  <a:moveTo>
                    <a:pt x="26685" y="53371"/>
                  </a:moveTo>
                  <a:cubicBezTo>
                    <a:pt x="11946" y="53371"/>
                    <a:pt x="0" y="41420"/>
                    <a:pt x="0" y="26685"/>
                  </a:cubicBezTo>
                  <a:cubicBezTo>
                    <a:pt x="0" y="11946"/>
                    <a:pt x="11946" y="0"/>
                    <a:pt x="26685" y="0"/>
                  </a:cubicBezTo>
                  <a:cubicBezTo>
                    <a:pt x="41420" y="0"/>
                    <a:pt x="53370" y="11946"/>
                    <a:pt x="53370" y="26685"/>
                  </a:cubicBezTo>
                  <a:cubicBezTo>
                    <a:pt x="53370" y="41420"/>
                    <a:pt x="41420"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7" name="Google Shape;127;p9"/>
            <p:cNvSpPr/>
            <p:nvPr/>
          </p:nvSpPr>
          <p:spPr>
            <a:xfrm>
              <a:off x="3162107" y="2628305"/>
              <a:ext cx="53370" cy="53370"/>
            </a:xfrm>
            <a:custGeom>
              <a:rect b="b" l="l" r="r" t="t"/>
              <a:pathLst>
                <a:path extrusionOk="0" h="53370" w="53370">
                  <a:moveTo>
                    <a:pt x="26685" y="53370"/>
                  </a:moveTo>
                  <a:cubicBezTo>
                    <a:pt x="11946" y="53370"/>
                    <a:pt x="0" y="41424"/>
                    <a:pt x="0" y="26685"/>
                  </a:cubicBezTo>
                  <a:cubicBezTo>
                    <a:pt x="0" y="11950"/>
                    <a:pt x="11946" y="0"/>
                    <a:pt x="26685" y="0"/>
                  </a:cubicBezTo>
                  <a:cubicBezTo>
                    <a:pt x="41420" y="0"/>
                    <a:pt x="53370" y="11950"/>
                    <a:pt x="53370" y="26685"/>
                  </a:cubicBezTo>
                  <a:cubicBezTo>
                    <a:pt x="53370" y="41424"/>
                    <a:pt x="41420" y="53370"/>
                    <a:pt x="26685"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8" name="Google Shape;128;p9"/>
            <p:cNvSpPr/>
            <p:nvPr/>
          </p:nvSpPr>
          <p:spPr>
            <a:xfrm>
              <a:off x="3162107" y="2406229"/>
              <a:ext cx="53370" cy="53370"/>
            </a:xfrm>
            <a:custGeom>
              <a:rect b="b" l="l" r="r" t="t"/>
              <a:pathLst>
                <a:path extrusionOk="0" h="53370" w="53370">
                  <a:moveTo>
                    <a:pt x="26685" y="53371"/>
                  </a:moveTo>
                  <a:cubicBezTo>
                    <a:pt x="11946" y="53371"/>
                    <a:pt x="0" y="41424"/>
                    <a:pt x="0" y="26685"/>
                  </a:cubicBezTo>
                  <a:cubicBezTo>
                    <a:pt x="0" y="11946"/>
                    <a:pt x="11946" y="0"/>
                    <a:pt x="26685" y="0"/>
                  </a:cubicBezTo>
                  <a:cubicBezTo>
                    <a:pt x="41420" y="0"/>
                    <a:pt x="53370" y="11946"/>
                    <a:pt x="53370" y="26685"/>
                  </a:cubicBezTo>
                  <a:cubicBezTo>
                    <a:pt x="53370" y="41424"/>
                    <a:pt x="41420"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9" name="Google Shape;129;p9"/>
            <p:cNvSpPr/>
            <p:nvPr/>
          </p:nvSpPr>
          <p:spPr>
            <a:xfrm>
              <a:off x="3162107" y="2184153"/>
              <a:ext cx="53370" cy="53370"/>
            </a:xfrm>
            <a:custGeom>
              <a:rect b="b" l="l" r="r" t="t"/>
              <a:pathLst>
                <a:path extrusionOk="0" h="53370" w="53370">
                  <a:moveTo>
                    <a:pt x="26685" y="53371"/>
                  </a:moveTo>
                  <a:cubicBezTo>
                    <a:pt x="11946" y="53371"/>
                    <a:pt x="0" y="41420"/>
                    <a:pt x="0" y="26685"/>
                  </a:cubicBezTo>
                  <a:cubicBezTo>
                    <a:pt x="0" y="11946"/>
                    <a:pt x="11946" y="0"/>
                    <a:pt x="26685" y="0"/>
                  </a:cubicBezTo>
                  <a:cubicBezTo>
                    <a:pt x="41420" y="0"/>
                    <a:pt x="53370" y="11946"/>
                    <a:pt x="53370" y="26685"/>
                  </a:cubicBezTo>
                  <a:cubicBezTo>
                    <a:pt x="53370" y="41420"/>
                    <a:pt x="41420"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0" name="Google Shape;130;p9"/>
            <p:cNvSpPr/>
            <p:nvPr/>
          </p:nvSpPr>
          <p:spPr>
            <a:xfrm>
              <a:off x="3385665" y="3294538"/>
              <a:ext cx="53370" cy="53370"/>
            </a:xfrm>
            <a:custGeom>
              <a:rect b="b" l="l" r="r" t="t"/>
              <a:pathLst>
                <a:path extrusionOk="0" h="53370" w="53370">
                  <a:moveTo>
                    <a:pt x="26685" y="53370"/>
                  </a:moveTo>
                  <a:cubicBezTo>
                    <a:pt x="11950" y="53370"/>
                    <a:pt x="0" y="41424"/>
                    <a:pt x="0" y="26685"/>
                  </a:cubicBezTo>
                  <a:cubicBezTo>
                    <a:pt x="0" y="11950"/>
                    <a:pt x="11950" y="0"/>
                    <a:pt x="26685" y="0"/>
                  </a:cubicBezTo>
                  <a:cubicBezTo>
                    <a:pt x="41424" y="0"/>
                    <a:pt x="53371" y="11950"/>
                    <a:pt x="53371" y="26685"/>
                  </a:cubicBezTo>
                  <a:cubicBezTo>
                    <a:pt x="53371" y="41424"/>
                    <a:pt x="41424" y="53370"/>
                    <a:pt x="26685"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1" name="Google Shape;131;p9"/>
            <p:cNvSpPr/>
            <p:nvPr/>
          </p:nvSpPr>
          <p:spPr>
            <a:xfrm>
              <a:off x="3385665" y="3072462"/>
              <a:ext cx="53370" cy="53370"/>
            </a:xfrm>
            <a:custGeom>
              <a:rect b="b" l="l" r="r" t="t"/>
              <a:pathLst>
                <a:path extrusionOk="0" h="53370" w="53370">
                  <a:moveTo>
                    <a:pt x="26685" y="53371"/>
                  </a:moveTo>
                  <a:cubicBezTo>
                    <a:pt x="11950" y="53371"/>
                    <a:pt x="0" y="41424"/>
                    <a:pt x="0" y="26685"/>
                  </a:cubicBezTo>
                  <a:cubicBezTo>
                    <a:pt x="0" y="11946"/>
                    <a:pt x="11950" y="0"/>
                    <a:pt x="26685" y="0"/>
                  </a:cubicBezTo>
                  <a:cubicBezTo>
                    <a:pt x="41424" y="0"/>
                    <a:pt x="53371" y="11946"/>
                    <a:pt x="53371" y="26685"/>
                  </a:cubicBezTo>
                  <a:cubicBezTo>
                    <a:pt x="53371" y="41424"/>
                    <a:pt x="41424"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2" name="Google Shape;132;p9"/>
            <p:cNvSpPr/>
            <p:nvPr/>
          </p:nvSpPr>
          <p:spPr>
            <a:xfrm>
              <a:off x="3385665" y="2850386"/>
              <a:ext cx="53370" cy="53370"/>
            </a:xfrm>
            <a:custGeom>
              <a:rect b="b" l="l" r="r" t="t"/>
              <a:pathLst>
                <a:path extrusionOk="0" h="53370" w="53370">
                  <a:moveTo>
                    <a:pt x="26685" y="53371"/>
                  </a:moveTo>
                  <a:cubicBezTo>
                    <a:pt x="11950" y="53371"/>
                    <a:pt x="0" y="41420"/>
                    <a:pt x="0" y="26685"/>
                  </a:cubicBezTo>
                  <a:cubicBezTo>
                    <a:pt x="0" y="11946"/>
                    <a:pt x="11950" y="0"/>
                    <a:pt x="26685" y="0"/>
                  </a:cubicBezTo>
                  <a:cubicBezTo>
                    <a:pt x="41424" y="0"/>
                    <a:pt x="53371" y="11946"/>
                    <a:pt x="53371" y="26685"/>
                  </a:cubicBezTo>
                  <a:cubicBezTo>
                    <a:pt x="53371" y="41420"/>
                    <a:pt x="41424"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3" name="Google Shape;133;p9"/>
            <p:cNvSpPr/>
            <p:nvPr/>
          </p:nvSpPr>
          <p:spPr>
            <a:xfrm>
              <a:off x="3385665" y="2628305"/>
              <a:ext cx="53370" cy="53370"/>
            </a:xfrm>
            <a:custGeom>
              <a:rect b="b" l="l" r="r" t="t"/>
              <a:pathLst>
                <a:path extrusionOk="0" h="53370" w="53370">
                  <a:moveTo>
                    <a:pt x="26685" y="53370"/>
                  </a:moveTo>
                  <a:cubicBezTo>
                    <a:pt x="11950" y="53370"/>
                    <a:pt x="0" y="41424"/>
                    <a:pt x="0" y="26685"/>
                  </a:cubicBezTo>
                  <a:cubicBezTo>
                    <a:pt x="0" y="11950"/>
                    <a:pt x="11950" y="0"/>
                    <a:pt x="26685" y="0"/>
                  </a:cubicBezTo>
                  <a:cubicBezTo>
                    <a:pt x="41424" y="0"/>
                    <a:pt x="53371" y="11950"/>
                    <a:pt x="53371" y="26685"/>
                  </a:cubicBezTo>
                  <a:cubicBezTo>
                    <a:pt x="53371" y="41424"/>
                    <a:pt x="41424" y="53370"/>
                    <a:pt x="26685"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4" name="Google Shape;134;p9"/>
            <p:cNvSpPr/>
            <p:nvPr/>
          </p:nvSpPr>
          <p:spPr>
            <a:xfrm>
              <a:off x="3385665" y="2406229"/>
              <a:ext cx="53370" cy="53370"/>
            </a:xfrm>
            <a:custGeom>
              <a:rect b="b" l="l" r="r" t="t"/>
              <a:pathLst>
                <a:path extrusionOk="0" h="53370" w="53370">
                  <a:moveTo>
                    <a:pt x="26685" y="53371"/>
                  </a:moveTo>
                  <a:cubicBezTo>
                    <a:pt x="11950" y="53371"/>
                    <a:pt x="0" y="41424"/>
                    <a:pt x="0" y="26685"/>
                  </a:cubicBezTo>
                  <a:cubicBezTo>
                    <a:pt x="0" y="11946"/>
                    <a:pt x="11950" y="0"/>
                    <a:pt x="26685" y="0"/>
                  </a:cubicBezTo>
                  <a:cubicBezTo>
                    <a:pt x="41424" y="0"/>
                    <a:pt x="53371" y="11946"/>
                    <a:pt x="53371" y="26685"/>
                  </a:cubicBezTo>
                  <a:cubicBezTo>
                    <a:pt x="53371" y="41424"/>
                    <a:pt x="41424"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5" name="Google Shape;135;p9"/>
            <p:cNvSpPr/>
            <p:nvPr/>
          </p:nvSpPr>
          <p:spPr>
            <a:xfrm>
              <a:off x="3385665" y="2184153"/>
              <a:ext cx="53370" cy="53370"/>
            </a:xfrm>
            <a:custGeom>
              <a:rect b="b" l="l" r="r" t="t"/>
              <a:pathLst>
                <a:path extrusionOk="0" h="53370" w="53370">
                  <a:moveTo>
                    <a:pt x="26685" y="53371"/>
                  </a:moveTo>
                  <a:cubicBezTo>
                    <a:pt x="11950" y="53371"/>
                    <a:pt x="0" y="41420"/>
                    <a:pt x="0" y="26685"/>
                  </a:cubicBezTo>
                  <a:cubicBezTo>
                    <a:pt x="0" y="11946"/>
                    <a:pt x="11950" y="0"/>
                    <a:pt x="26685" y="0"/>
                  </a:cubicBezTo>
                  <a:cubicBezTo>
                    <a:pt x="41424" y="0"/>
                    <a:pt x="53371" y="11946"/>
                    <a:pt x="53371" y="26685"/>
                  </a:cubicBezTo>
                  <a:cubicBezTo>
                    <a:pt x="53371" y="41420"/>
                    <a:pt x="41424"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6" name="Google Shape;136;p9"/>
            <p:cNvSpPr/>
            <p:nvPr/>
          </p:nvSpPr>
          <p:spPr>
            <a:xfrm>
              <a:off x="3609227" y="3294538"/>
              <a:ext cx="53370" cy="53370"/>
            </a:xfrm>
            <a:custGeom>
              <a:rect b="b" l="l" r="r" t="t"/>
              <a:pathLst>
                <a:path extrusionOk="0" h="53370" w="53370">
                  <a:moveTo>
                    <a:pt x="26685" y="53370"/>
                  </a:moveTo>
                  <a:cubicBezTo>
                    <a:pt x="11946" y="53370"/>
                    <a:pt x="0" y="41424"/>
                    <a:pt x="0" y="26685"/>
                  </a:cubicBezTo>
                  <a:cubicBezTo>
                    <a:pt x="0" y="11950"/>
                    <a:pt x="11946" y="0"/>
                    <a:pt x="26685" y="0"/>
                  </a:cubicBezTo>
                  <a:cubicBezTo>
                    <a:pt x="41424" y="0"/>
                    <a:pt x="53370" y="11950"/>
                    <a:pt x="53370" y="26685"/>
                  </a:cubicBezTo>
                  <a:cubicBezTo>
                    <a:pt x="53370" y="41424"/>
                    <a:pt x="41424" y="53370"/>
                    <a:pt x="26685"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7" name="Google Shape;137;p9"/>
            <p:cNvSpPr/>
            <p:nvPr/>
          </p:nvSpPr>
          <p:spPr>
            <a:xfrm>
              <a:off x="3609227" y="3072462"/>
              <a:ext cx="53370" cy="53370"/>
            </a:xfrm>
            <a:custGeom>
              <a:rect b="b" l="l" r="r" t="t"/>
              <a:pathLst>
                <a:path extrusionOk="0" h="53370" w="53370">
                  <a:moveTo>
                    <a:pt x="26685" y="53371"/>
                  </a:moveTo>
                  <a:cubicBezTo>
                    <a:pt x="11946" y="53371"/>
                    <a:pt x="0" y="41424"/>
                    <a:pt x="0" y="26685"/>
                  </a:cubicBezTo>
                  <a:cubicBezTo>
                    <a:pt x="0" y="11946"/>
                    <a:pt x="11946" y="0"/>
                    <a:pt x="26685" y="0"/>
                  </a:cubicBezTo>
                  <a:cubicBezTo>
                    <a:pt x="41424" y="0"/>
                    <a:pt x="53370" y="11946"/>
                    <a:pt x="53370" y="26685"/>
                  </a:cubicBezTo>
                  <a:cubicBezTo>
                    <a:pt x="53370" y="41424"/>
                    <a:pt x="41424"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8" name="Google Shape;138;p9"/>
            <p:cNvSpPr/>
            <p:nvPr/>
          </p:nvSpPr>
          <p:spPr>
            <a:xfrm>
              <a:off x="3609227" y="2850386"/>
              <a:ext cx="53370" cy="53370"/>
            </a:xfrm>
            <a:custGeom>
              <a:rect b="b" l="l" r="r" t="t"/>
              <a:pathLst>
                <a:path extrusionOk="0" h="53370" w="53370">
                  <a:moveTo>
                    <a:pt x="26685" y="53371"/>
                  </a:moveTo>
                  <a:cubicBezTo>
                    <a:pt x="11946" y="53371"/>
                    <a:pt x="0" y="41420"/>
                    <a:pt x="0" y="26685"/>
                  </a:cubicBezTo>
                  <a:cubicBezTo>
                    <a:pt x="0" y="11946"/>
                    <a:pt x="11946" y="0"/>
                    <a:pt x="26685" y="0"/>
                  </a:cubicBezTo>
                  <a:cubicBezTo>
                    <a:pt x="41424" y="0"/>
                    <a:pt x="53370" y="11946"/>
                    <a:pt x="53370" y="26685"/>
                  </a:cubicBezTo>
                  <a:cubicBezTo>
                    <a:pt x="53370" y="41420"/>
                    <a:pt x="41424"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9" name="Google Shape;139;p9"/>
            <p:cNvSpPr/>
            <p:nvPr/>
          </p:nvSpPr>
          <p:spPr>
            <a:xfrm>
              <a:off x="3609227" y="2628305"/>
              <a:ext cx="53370" cy="53370"/>
            </a:xfrm>
            <a:custGeom>
              <a:rect b="b" l="l" r="r" t="t"/>
              <a:pathLst>
                <a:path extrusionOk="0" h="53370" w="53370">
                  <a:moveTo>
                    <a:pt x="26685" y="53370"/>
                  </a:moveTo>
                  <a:cubicBezTo>
                    <a:pt x="11946" y="53370"/>
                    <a:pt x="0" y="41424"/>
                    <a:pt x="0" y="26685"/>
                  </a:cubicBezTo>
                  <a:cubicBezTo>
                    <a:pt x="0" y="11950"/>
                    <a:pt x="11946" y="0"/>
                    <a:pt x="26685" y="0"/>
                  </a:cubicBezTo>
                  <a:cubicBezTo>
                    <a:pt x="41424" y="0"/>
                    <a:pt x="53370" y="11950"/>
                    <a:pt x="53370" y="26685"/>
                  </a:cubicBezTo>
                  <a:cubicBezTo>
                    <a:pt x="53370" y="41424"/>
                    <a:pt x="41424" y="53370"/>
                    <a:pt x="26685"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0" name="Google Shape;140;p9"/>
            <p:cNvSpPr/>
            <p:nvPr/>
          </p:nvSpPr>
          <p:spPr>
            <a:xfrm>
              <a:off x="3609227" y="2406229"/>
              <a:ext cx="53370" cy="53370"/>
            </a:xfrm>
            <a:custGeom>
              <a:rect b="b" l="l" r="r" t="t"/>
              <a:pathLst>
                <a:path extrusionOk="0" h="53370" w="53370">
                  <a:moveTo>
                    <a:pt x="26685" y="53371"/>
                  </a:moveTo>
                  <a:cubicBezTo>
                    <a:pt x="11946" y="53371"/>
                    <a:pt x="0" y="41424"/>
                    <a:pt x="0" y="26685"/>
                  </a:cubicBezTo>
                  <a:cubicBezTo>
                    <a:pt x="0" y="11946"/>
                    <a:pt x="11946" y="0"/>
                    <a:pt x="26685" y="0"/>
                  </a:cubicBezTo>
                  <a:cubicBezTo>
                    <a:pt x="41424" y="0"/>
                    <a:pt x="53370" y="11946"/>
                    <a:pt x="53370" y="26685"/>
                  </a:cubicBezTo>
                  <a:cubicBezTo>
                    <a:pt x="53370" y="41424"/>
                    <a:pt x="41424"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1" name="Google Shape;141;p9"/>
            <p:cNvSpPr/>
            <p:nvPr/>
          </p:nvSpPr>
          <p:spPr>
            <a:xfrm>
              <a:off x="3609227" y="2184153"/>
              <a:ext cx="53370" cy="53370"/>
            </a:xfrm>
            <a:custGeom>
              <a:rect b="b" l="l" r="r" t="t"/>
              <a:pathLst>
                <a:path extrusionOk="0" h="53370" w="53370">
                  <a:moveTo>
                    <a:pt x="26685" y="53371"/>
                  </a:moveTo>
                  <a:cubicBezTo>
                    <a:pt x="11946" y="53371"/>
                    <a:pt x="0" y="41420"/>
                    <a:pt x="0" y="26685"/>
                  </a:cubicBezTo>
                  <a:cubicBezTo>
                    <a:pt x="0" y="11946"/>
                    <a:pt x="11946" y="0"/>
                    <a:pt x="26685" y="0"/>
                  </a:cubicBezTo>
                  <a:cubicBezTo>
                    <a:pt x="41424" y="0"/>
                    <a:pt x="53370" y="11946"/>
                    <a:pt x="53370" y="26685"/>
                  </a:cubicBezTo>
                  <a:cubicBezTo>
                    <a:pt x="53370" y="41420"/>
                    <a:pt x="41424" y="53371"/>
                    <a:pt x="26685"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2" name="Google Shape;142;p9"/>
            <p:cNvSpPr/>
            <p:nvPr/>
          </p:nvSpPr>
          <p:spPr>
            <a:xfrm>
              <a:off x="3832789" y="3294538"/>
              <a:ext cx="53366" cy="53370"/>
            </a:xfrm>
            <a:custGeom>
              <a:rect b="b" l="l" r="r" t="t"/>
              <a:pathLst>
                <a:path extrusionOk="0" h="53370" w="53366">
                  <a:moveTo>
                    <a:pt x="26681" y="53370"/>
                  </a:moveTo>
                  <a:cubicBezTo>
                    <a:pt x="11946" y="53370"/>
                    <a:pt x="0" y="41424"/>
                    <a:pt x="0" y="26685"/>
                  </a:cubicBezTo>
                  <a:cubicBezTo>
                    <a:pt x="0" y="11950"/>
                    <a:pt x="11946" y="0"/>
                    <a:pt x="26681" y="0"/>
                  </a:cubicBezTo>
                  <a:cubicBezTo>
                    <a:pt x="41420" y="0"/>
                    <a:pt x="53366" y="11950"/>
                    <a:pt x="53366" y="26685"/>
                  </a:cubicBezTo>
                  <a:cubicBezTo>
                    <a:pt x="53366" y="41424"/>
                    <a:pt x="41420" y="53370"/>
                    <a:pt x="26681"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3" name="Google Shape;143;p9"/>
            <p:cNvSpPr/>
            <p:nvPr/>
          </p:nvSpPr>
          <p:spPr>
            <a:xfrm>
              <a:off x="3832789" y="3072462"/>
              <a:ext cx="53366" cy="53370"/>
            </a:xfrm>
            <a:custGeom>
              <a:rect b="b" l="l" r="r" t="t"/>
              <a:pathLst>
                <a:path extrusionOk="0" h="53370" w="53366">
                  <a:moveTo>
                    <a:pt x="26681" y="53371"/>
                  </a:moveTo>
                  <a:cubicBezTo>
                    <a:pt x="11946" y="53371"/>
                    <a:pt x="0" y="41424"/>
                    <a:pt x="0" y="26685"/>
                  </a:cubicBezTo>
                  <a:cubicBezTo>
                    <a:pt x="0" y="11946"/>
                    <a:pt x="11946" y="0"/>
                    <a:pt x="26681" y="0"/>
                  </a:cubicBezTo>
                  <a:cubicBezTo>
                    <a:pt x="41420" y="0"/>
                    <a:pt x="53366" y="11946"/>
                    <a:pt x="53366" y="26685"/>
                  </a:cubicBezTo>
                  <a:cubicBezTo>
                    <a:pt x="53366" y="41424"/>
                    <a:pt x="41420" y="53371"/>
                    <a:pt x="26681"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4" name="Google Shape;144;p9"/>
            <p:cNvSpPr/>
            <p:nvPr/>
          </p:nvSpPr>
          <p:spPr>
            <a:xfrm>
              <a:off x="3832789" y="2850386"/>
              <a:ext cx="53366" cy="53370"/>
            </a:xfrm>
            <a:custGeom>
              <a:rect b="b" l="l" r="r" t="t"/>
              <a:pathLst>
                <a:path extrusionOk="0" h="53370" w="53366">
                  <a:moveTo>
                    <a:pt x="26681" y="53371"/>
                  </a:moveTo>
                  <a:cubicBezTo>
                    <a:pt x="11946" y="53371"/>
                    <a:pt x="0" y="41420"/>
                    <a:pt x="0" y="26685"/>
                  </a:cubicBezTo>
                  <a:cubicBezTo>
                    <a:pt x="0" y="11946"/>
                    <a:pt x="11946" y="0"/>
                    <a:pt x="26681" y="0"/>
                  </a:cubicBezTo>
                  <a:cubicBezTo>
                    <a:pt x="41420" y="0"/>
                    <a:pt x="53366" y="11946"/>
                    <a:pt x="53366" y="26685"/>
                  </a:cubicBezTo>
                  <a:cubicBezTo>
                    <a:pt x="53366" y="41420"/>
                    <a:pt x="41420" y="53371"/>
                    <a:pt x="26681"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5" name="Google Shape;145;p9"/>
            <p:cNvSpPr/>
            <p:nvPr/>
          </p:nvSpPr>
          <p:spPr>
            <a:xfrm>
              <a:off x="3832789" y="2628305"/>
              <a:ext cx="53366" cy="53370"/>
            </a:xfrm>
            <a:custGeom>
              <a:rect b="b" l="l" r="r" t="t"/>
              <a:pathLst>
                <a:path extrusionOk="0" h="53370" w="53366">
                  <a:moveTo>
                    <a:pt x="26681" y="53370"/>
                  </a:moveTo>
                  <a:cubicBezTo>
                    <a:pt x="11946" y="53370"/>
                    <a:pt x="0" y="41424"/>
                    <a:pt x="0" y="26685"/>
                  </a:cubicBezTo>
                  <a:cubicBezTo>
                    <a:pt x="0" y="11950"/>
                    <a:pt x="11946" y="0"/>
                    <a:pt x="26681" y="0"/>
                  </a:cubicBezTo>
                  <a:cubicBezTo>
                    <a:pt x="41420" y="0"/>
                    <a:pt x="53366" y="11950"/>
                    <a:pt x="53366" y="26685"/>
                  </a:cubicBezTo>
                  <a:cubicBezTo>
                    <a:pt x="53366" y="41424"/>
                    <a:pt x="41420" y="53370"/>
                    <a:pt x="26681"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6" name="Google Shape;146;p9"/>
            <p:cNvSpPr/>
            <p:nvPr/>
          </p:nvSpPr>
          <p:spPr>
            <a:xfrm>
              <a:off x="3832789" y="2406229"/>
              <a:ext cx="53366" cy="53370"/>
            </a:xfrm>
            <a:custGeom>
              <a:rect b="b" l="l" r="r" t="t"/>
              <a:pathLst>
                <a:path extrusionOk="0" h="53370" w="53366">
                  <a:moveTo>
                    <a:pt x="26681" y="53371"/>
                  </a:moveTo>
                  <a:cubicBezTo>
                    <a:pt x="11946" y="53371"/>
                    <a:pt x="0" y="41424"/>
                    <a:pt x="0" y="26685"/>
                  </a:cubicBezTo>
                  <a:cubicBezTo>
                    <a:pt x="0" y="11946"/>
                    <a:pt x="11946" y="0"/>
                    <a:pt x="26681" y="0"/>
                  </a:cubicBezTo>
                  <a:cubicBezTo>
                    <a:pt x="41420" y="0"/>
                    <a:pt x="53366" y="11946"/>
                    <a:pt x="53366" y="26685"/>
                  </a:cubicBezTo>
                  <a:cubicBezTo>
                    <a:pt x="53366" y="41424"/>
                    <a:pt x="41420" y="53371"/>
                    <a:pt x="26681"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7" name="Google Shape;147;p9"/>
            <p:cNvSpPr/>
            <p:nvPr/>
          </p:nvSpPr>
          <p:spPr>
            <a:xfrm>
              <a:off x="3832789" y="2184153"/>
              <a:ext cx="53366" cy="53370"/>
            </a:xfrm>
            <a:custGeom>
              <a:rect b="b" l="l" r="r" t="t"/>
              <a:pathLst>
                <a:path extrusionOk="0" h="53370" w="53366">
                  <a:moveTo>
                    <a:pt x="26681" y="53371"/>
                  </a:moveTo>
                  <a:cubicBezTo>
                    <a:pt x="11946" y="53371"/>
                    <a:pt x="0" y="41420"/>
                    <a:pt x="0" y="26685"/>
                  </a:cubicBezTo>
                  <a:cubicBezTo>
                    <a:pt x="0" y="11946"/>
                    <a:pt x="11946" y="0"/>
                    <a:pt x="26681" y="0"/>
                  </a:cubicBezTo>
                  <a:cubicBezTo>
                    <a:pt x="41420" y="0"/>
                    <a:pt x="53366" y="11946"/>
                    <a:pt x="53366" y="26685"/>
                  </a:cubicBezTo>
                  <a:cubicBezTo>
                    <a:pt x="53366" y="41420"/>
                    <a:pt x="41420" y="53371"/>
                    <a:pt x="26681"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8" name="Google Shape;148;p9"/>
            <p:cNvSpPr/>
            <p:nvPr/>
          </p:nvSpPr>
          <p:spPr>
            <a:xfrm>
              <a:off x="4056342" y="3294538"/>
              <a:ext cx="53354" cy="53370"/>
            </a:xfrm>
            <a:custGeom>
              <a:rect b="b" l="l" r="r" t="t"/>
              <a:pathLst>
                <a:path extrusionOk="0" h="53370" w="53354">
                  <a:moveTo>
                    <a:pt x="26677" y="53370"/>
                  </a:moveTo>
                  <a:cubicBezTo>
                    <a:pt x="11942" y="53370"/>
                    <a:pt x="0" y="41424"/>
                    <a:pt x="0" y="26685"/>
                  </a:cubicBezTo>
                  <a:cubicBezTo>
                    <a:pt x="0" y="11950"/>
                    <a:pt x="11942" y="0"/>
                    <a:pt x="26677" y="0"/>
                  </a:cubicBezTo>
                  <a:cubicBezTo>
                    <a:pt x="41412" y="0"/>
                    <a:pt x="53354" y="11950"/>
                    <a:pt x="53354" y="26685"/>
                  </a:cubicBezTo>
                  <a:cubicBezTo>
                    <a:pt x="53354" y="41424"/>
                    <a:pt x="41412" y="53370"/>
                    <a:pt x="26677"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49" name="Google Shape;149;p9"/>
            <p:cNvSpPr/>
            <p:nvPr/>
          </p:nvSpPr>
          <p:spPr>
            <a:xfrm>
              <a:off x="4056342" y="3072462"/>
              <a:ext cx="53354" cy="53370"/>
            </a:xfrm>
            <a:custGeom>
              <a:rect b="b" l="l" r="r" t="t"/>
              <a:pathLst>
                <a:path extrusionOk="0" h="53370" w="53354">
                  <a:moveTo>
                    <a:pt x="26677" y="53371"/>
                  </a:moveTo>
                  <a:cubicBezTo>
                    <a:pt x="11942" y="53371"/>
                    <a:pt x="0" y="41424"/>
                    <a:pt x="0" y="26685"/>
                  </a:cubicBezTo>
                  <a:cubicBezTo>
                    <a:pt x="0" y="11946"/>
                    <a:pt x="11942" y="0"/>
                    <a:pt x="26677" y="0"/>
                  </a:cubicBezTo>
                  <a:cubicBezTo>
                    <a:pt x="41412" y="0"/>
                    <a:pt x="53354" y="11946"/>
                    <a:pt x="53354" y="26685"/>
                  </a:cubicBezTo>
                  <a:cubicBezTo>
                    <a:pt x="53354" y="41424"/>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0" name="Google Shape;150;p9"/>
            <p:cNvSpPr/>
            <p:nvPr/>
          </p:nvSpPr>
          <p:spPr>
            <a:xfrm>
              <a:off x="4056342" y="2850386"/>
              <a:ext cx="53354" cy="53370"/>
            </a:xfrm>
            <a:custGeom>
              <a:rect b="b" l="l" r="r" t="t"/>
              <a:pathLst>
                <a:path extrusionOk="0" h="53370" w="53354">
                  <a:moveTo>
                    <a:pt x="26677" y="53371"/>
                  </a:moveTo>
                  <a:cubicBezTo>
                    <a:pt x="11942" y="53371"/>
                    <a:pt x="0" y="41420"/>
                    <a:pt x="0" y="26685"/>
                  </a:cubicBezTo>
                  <a:cubicBezTo>
                    <a:pt x="0" y="11946"/>
                    <a:pt x="11942" y="0"/>
                    <a:pt x="26677" y="0"/>
                  </a:cubicBezTo>
                  <a:cubicBezTo>
                    <a:pt x="41412" y="0"/>
                    <a:pt x="53354" y="11946"/>
                    <a:pt x="53354" y="26685"/>
                  </a:cubicBezTo>
                  <a:cubicBezTo>
                    <a:pt x="53354" y="41420"/>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1" name="Google Shape;151;p9"/>
            <p:cNvSpPr/>
            <p:nvPr/>
          </p:nvSpPr>
          <p:spPr>
            <a:xfrm>
              <a:off x="4056342" y="2628305"/>
              <a:ext cx="53354" cy="53370"/>
            </a:xfrm>
            <a:custGeom>
              <a:rect b="b" l="l" r="r" t="t"/>
              <a:pathLst>
                <a:path extrusionOk="0" h="53370" w="53354">
                  <a:moveTo>
                    <a:pt x="26677" y="53370"/>
                  </a:moveTo>
                  <a:cubicBezTo>
                    <a:pt x="11942" y="53370"/>
                    <a:pt x="0" y="41424"/>
                    <a:pt x="0" y="26685"/>
                  </a:cubicBezTo>
                  <a:cubicBezTo>
                    <a:pt x="0" y="11950"/>
                    <a:pt x="11942" y="0"/>
                    <a:pt x="26677" y="0"/>
                  </a:cubicBezTo>
                  <a:cubicBezTo>
                    <a:pt x="41412" y="0"/>
                    <a:pt x="53354" y="11950"/>
                    <a:pt x="53354" y="26685"/>
                  </a:cubicBezTo>
                  <a:cubicBezTo>
                    <a:pt x="53354" y="41424"/>
                    <a:pt x="41412" y="53370"/>
                    <a:pt x="26677"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2" name="Google Shape;152;p9"/>
            <p:cNvSpPr/>
            <p:nvPr/>
          </p:nvSpPr>
          <p:spPr>
            <a:xfrm>
              <a:off x="4056342" y="2406229"/>
              <a:ext cx="53354" cy="53370"/>
            </a:xfrm>
            <a:custGeom>
              <a:rect b="b" l="l" r="r" t="t"/>
              <a:pathLst>
                <a:path extrusionOk="0" h="53370" w="53354">
                  <a:moveTo>
                    <a:pt x="26677" y="53371"/>
                  </a:moveTo>
                  <a:cubicBezTo>
                    <a:pt x="11942" y="53371"/>
                    <a:pt x="0" y="41424"/>
                    <a:pt x="0" y="26685"/>
                  </a:cubicBezTo>
                  <a:cubicBezTo>
                    <a:pt x="0" y="11946"/>
                    <a:pt x="11942" y="0"/>
                    <a:pt x="26677" y="0"/>
                  </a:cubicBezTo>
                  <a:cubicBezTo>
                    <a:pt x="41412" y="0"/>
                    <a:pt x="53354" y="11946"/>
                    <a:pt x="53354" y="26685"/>
                  </a:cubicBezTo>
                  <a:cubicBezTo>
                    <a:pt x="53354" y="41424"/>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3" name="Google Shape;153;p9"/>
            <p:cNvSpPr/>
            <p:nvPr/>
          </p:nvSpPr>
          <p:spPr>
            <a:xfrm>
              <a:off x="4056342" y="2184153"/>
              <a:ext cx="53354" cy="53370"/>
            </a:xfrm>
            <a:custGeom>
              <a:rect b="b" l="l" r="r" t="t"/>
              <a:pathLst>
                <a:path extrusionOk="0" h="53370" w="53354">
                  <a:moveTo>
                    <a:pt x="26677" y="53371"/>
                  </a:moveTo>
                  <a:cubicBezTo>
                    <a:pt x="11942" y="53371"/>
                    <a:pt x="0" y="41420"/>
                    <a:pt x="0" y="26685"/>
                  </a:cubicBezTo>
                  <a:cubicBezTo>
                    <a:pt x="0" y="11946"/>
                    <a:pt x="11942" y="0"/>
                    <a:pt x="26677" y="0"/>
                  </a:cubicBezTo>
                  <a:cubicBezTo>
                    <a:pt x="41412" y="0"/>
                    <a:pt x="53354" y="11946"/>
                    <a:pt x="53354" y="26685"/>
                  </a:cubicBezTo>
                  <a:cubicBezTo>
                    <a:pt x="53354" y="41420"/>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4" name="Google Shape;154;p9"/>
            <p:cNvSpPr/>
            <p:nvPr/>
          </p:nvSpPr>
          <p:spPr>
            <a:xfrm>
              <a:off x="4279920" y="3294538"/>
              <a:ext cx="53354" cy="53370"/>
            </a:xfrm>
            <a:custGeom>
              <a:rect b="b" l="l" r="r" t="t"/>
              <a:pathLst>
                <a:path extrusionOk="0" h="53370" w="53354">
                  <a:moveTo>
                    <a:pt x="26677" y="53370"/>
                  </a:moveTo>
                  <a:cubicBezTo>
                    <a:pt x="11942" y="53370"/>
                    <a:pt x="0" y="41424"/>
                    <a:pt x="0" y="26685"/>
                  </a:cubicBezTo>
                  <a:cubicBezTo>
                    <a:pt x="0" y="11950"/>
                    <a:pt x="11942" y="0"/>
                    <a:pt x="26677" y="0"/>
                  </a:cubicBezTo>
                  <a:cubicBezTo>
                    <a:pt x="41412" y="0"/>
                    <a:pt x="53354" y="11950"/>
                    <a:pt x="53354" y="26685"/>
                  </a:cubicBezTo>
                  <a:cubicBezTo>
                    <a:pt x="53354" y="41424"/>
                    <a:pt x="41412" y="53370"/>
                    <a:pt x="26677"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5" name="Google Shape;155;p9"/>
            <p:cNvSpPr/>
            <p:nvPr/>
          </p:nvSpPr>
          <p:spPr>
            <a:xfrm>
              <a:off x="4279920" y="3072462"/>
              <a:ext cx="53354" cy="53370"/>
            </a:xfrm>
            <a:custGeom>
              <a:rect b="b" l="l" r="r" t="t"/>
              <a:pathLst>
                <a:path extrusionOk="0" h="53370" w="53354">
                  <a:moveTo>
                    <a:pt x="26677" y="53371"/>
                  </a:moveTo>
                  <a:cubicBezTo>
                    <a:pt x="11942" y="53371"/>
                    <a:pt x="0" y="41424"/>
                    <a:pt x="0" y="26685"/>
                  </a:cubicBezTo>
                  <a:cubicBezTo>
                    <a:pt x="0" y="11946"/>
                    <a:pt x="11942" y="0"/>
                    <a:pt x="26677" y="0"/>
                  </a:cubicBezTo>
                  <a:cubicBezTo>
                    <a:pt x="41412" y="0"/>
                    <a:pt x="53354" y="11946"/>
                    <a:pt x="53354" y="26685"/>
                  </a:cubicBezTo>
                  <a:cubicBezTo>
                    <a:pt x="53354" y="41424"/>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6" name="Google Shape;156;p9"/>
            <p:cNvSpPr/>
            <p:nvPr/>
          </p:nvSpPr>
          <p:spPr>
            <a:xfrm>
              <a:off x="4279920" y="2850386"/>
              <a:ext cx="53354" cy="53370"/>
            </a:xfrm>
            <a:custGeom>
              <a:rect b="b" l="l" r="r" t="t"/>
              <a:pathLst>
                <a:path extrusionOk="0" h="53370" w="53354">
                  <a:moveTo>
                    <a:pt x="26677" y="53371"/>
                  </a:moveTo>
                  <a:cubicBezTo>
                    <a:pt x="11942" y="53371"/>
                    <a:pt x="0" y="41420"/>
                    <a:pt x="0" y="26685"/>
                  </a:cubicBezTo>
                  <a:cubicBezTo>
                    <a:pt x="0" y="11946"/>
                    <a:pt x="11942" y="0"/>
                    <a:pt x="26677" y="0"/>
                  </a:cubicBezTo>
                  <a:cubicBezTo>
                    <a:pt x="41412" y="0"/>
                    <a:pt x="53354" y="11946"/>
                    <a:pt x="53354" y="26685"/>
                  </a:cubicBezTo>
                  <a:cubicBezTo>
                    <a:pt x="53354" y="41420"/>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7" name="Google Shape;157;p9"/>
            <p:cNvSpPr/>
            <p:nvPr/>
          </p:nvSpPr>
          <p:spPr>
            <a:xfrm>
              <a:off x="4279920" y="2628305"/>
              <a:ext cx="53354" cy="53370"/>
            </a:xfrm>
            <a:custGeom>
              <a:rect b="b" l="l" r="r" t="t"/>
              <a:pathLst>
                <a:path extrusionOk="0" h="53370" w="53354">
                  <a:moveTo>
                    <a:pt x="26677" y="53370"/>
                  </a:moveTo>
                  <a:cubicBezTo>
                    <a:pt x="11942" y="53370"/>
                    <a:pt x="0" y="41424"/>
                    <a:pt x="0" y="26685"/>
                  </a:cubicBezTo>
                  <a:cubicBezTo>
                    <a:pt x="0" y="11950"/>
                    <a:pt x="11942" y="0"/>
                    <a:pt x="26677" y="0"/>
                  </a:cubicBezTo>
                  <a:cubicBezTo>
                    <a:pt x="41412" y="0"/>
                    <a:pt x="53354" y="11950"/>
                    <a:pt x="53354" y="26685"/>
                  </a:cubicBezTo>
                  <a:cubicBezTo>
                    <a:pt x="53354" y="41424"/>
                    <a:pt x="41412" y="53370"/>
                    <a:pt x="26677"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8" name="Google Shape;158;p9"/>
            <p:cNvSpPr/>
            <p:nvPr/>
          </p:nvSpPr>
          <p:spPr>
            <a:xfrm>
              <a:off x="4279920" y="2406229"/>
              <a:ext cx="53354" cy="53370"/>
            </a:xfrm>
            <a:custGeom>
              <a:rect b="b" l="l" r="r" t="t"/>
              <a:pathLst>
                <a:path extrusionOk="0" h="53370" w="53354">
                  <a:moveTo>
                    <a:pt x="26677" y="53371"/>
                  </a:moveTo>
                  <a:cubicBezTo>
                    <a:pt x="11942" y="53371"/>
                    <a:pt x="0" y="41424"/>
                    <a:pt x="0" y="26685"/>
                  </a:cubicBezTo>
                  <a:cubicBezTo>
                    <a:pt x="0" y="11946"/>
                    <a:pt x="11942" y="0"/>
                    <a:pt x="26677" y="0"/>
                  </a:cubicBezTo>
                  <a:cubicBezTo>
                    <a:pt x="41412" y="0"/>
                    <a:pt x="53354" y="11946"/>
                    <a:pt x="53354" y="26685"/>
                  </a:cubicBezTo>
                  <a:cubicBezTo>
                    <a:pt x="53354" y="41424"/>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59" name="Google Shape;159;p9"/>
            <p:cNvSpPr/>
            <p:nvPr/>
          </p:nvSpPr>
          <p:spPr>
            <a:xfrm>
              <a:off x="4279920" y="2184153"/>
              <a:ext cx="53354" cy="53370"/>
            </a:xfrm>
            <a:custGeom>
              <a:rect b="b" l="l" r="r" t="t"/>
              <a:pathLst>
                <a:path extrusionOk="0" h="53370" w="53354">
                  <a:moveTo>
                    <a:pt x="26677" y="53371"/>
                  </a:moveTo>
                  <a:cubicBezTo>
                    <a:pt x="11942" y="53371"/>
                    <a:pt x="0" y="41420"/>
                    <a:pt x="0" y="26685"/>
                  </a:cubicBezTo>
                  <a:cubicBezTo>
                    <a:pt x="0" y="11946"/>
                    <a:pt x="11942" y="0"/>
                    <a:pt x="26677" y="0"/>
                  </a:cubicBezTo>
                  <a:cubicBezTo>
                    <a:pt x="41412" y="0"/>
                    <a:pt x="53354" y="11946"/>
                    <a:pt x="53354" y="26685"/>
                  </a:cubicBezTo>
                  <a:cubicBezTo>
                    <a:pt x="53354" y="41420"/>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60" name="Google Shape;160;p9"/>
            <p:cNvSpPr/>
            <p:nvPr/>
          </p:nvSpPr>
          <p:spPr>
            <a:xfrm>
              <a:off x="4503458" y="3294538"/>
              <a:ext cx="53395" cy="53370"/>
            </a:xfrm>
            <a:custGeom>
              <a:rect b="b" l="l" r="r" t="t"/>
              <a:pathLst>
                <a:path extrusionOk="0" h="53370" w="53395">
                  <a:moveTo>
                    <a:pt x="26677" y="53370"/>
                  </a:moveTo>
                  <a:cubicBezTo>
                    <a:pt x="11942" y="53370"/>
                    <a:pt x="0" y="41424"/>
                    <a:pt x="0" y="26685"/>
                  </a:cubicBezTo>
                  <a:cubicBezTo>
                    <a:pt x="0" y="11950"/>
                    <a:pt x="11942" y="0"/>
                    <a:pt x="26677" y="0"/>
                  </a:cubicBezTo>
                  <a:cubicBezTo>
                    <a:pt x="41412" y="0"/>
                    <a:pt x="53395" y="11950"/>
                    <a:pt x="53395" y="26685"/>
                  </a:cubicBezTo>
                  <a:cubicBezTo>
                    <a:pt x="53395" y="41424"/>
                    <a:pt x="41412" y="53370"/>
                    <a:pt x="26677"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61" name="Google Shape;161;p9"/>
            <p:cNvSpPr/>
            <p:nvPr/>
          </p:nvSpPr>
          <p:spPr>
            <a:xfrm>
              <a:off x="4503458" y="3072462"/>
              <a:ext cx="53395" cy="53370"/>
            </a:xfrm>
            <a:custGeom>
              <a:rect b="b" l="l" r="r" t="t"/>
              <a:pathLst>
                <a:path extrusionOk="0" h="53370" w="53395">
                  <a:moveTo>
                    <a:pt x="26677" y="53371"/>
                  </a:moveTo>
                  <a:cubicBezTo>
                    <a:pt x="11942" y="53371"/>
                    <a:pt x="0" y="41424"/>
                    <a:pt x="0" y="26685"/>
                  </a:cubicBezTo>
                  <a:cubicBezTo>
                    <a:pt x="0" y="11946"/>
                    <a:pt x="11942" y="0"/>
                    <a:pt x="26677" y="0"/>
                  </a:cubicBezTo>
                  <a:cubicBezTo>
                    <a:pt x="41412" y="0"/>
                    <a:pt x="53395" y="11946"/>
                    <a:pt x="53395" y="26685"/>
                  </a:cubicBezTo>
                  <a:cubicBezTo>
                    <a:pt x="53395" y="41424"/>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62" name="Google Shape;162;p9"/>
            <p:cNvSpPr/>
            <p:nvPr/>
          </p:nvSpPr>
          <p:spPr>
            <a:xfrm>
              <a:off x="4503458" y="2850386"/>
              <a:ext cx="53395" cy="53370"/>
            </a:xfrm>
            <a:custGeom>
              <a:rect b="b" l="l" r="r" t="t"/>
              <a:pathLst>
                <a:path extrusionOk="0" h="53370" w="53395">
                  <a:moveTo>
                    <a:pt x="26677" y="53371"/>
                  </a:moveTo>
                  <a:cubicBezTo>
                    <a:pt x="11942" y="53371"/>
                    <a:pt x="0" y="41420"/>
                    <a:pt x="0" y="26685"/>
                  </a:cubicBezTo>
                  <a:cubicBezTo>
                    <a:pt x="0" y="11946"/>
                    <a:pt x="11942" y="0"/>
                    <a:pt x="26677" y="0"/>
                  </a:cubicBezTo>
                  <a:cubicBezTo>
                    <a:pt x="41412" y="0"/>
                    <a:pt x="53395" y="11946"/>
                    <a:pt x="53395" y="26685"/>
                  </a:cubicBezTo>
                  <a:cubicBezTo>
                    <a:pt x="53395" y="41420"/>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63" name="Google Shape;163;p9"/>
            <p:cNvSpPr/>
            <p:nvPr/>
          </p:nvSpPr>
          <p:spPr>
            <a:xfrm>
              <a:off x="4503458" y="2628305"/>
              <a:ext cx="53395" cy="53370"/>
            </a:xfrm>
            <a:custGeom>
              <a:rect b="b" l="l" r="r" t="t"/>
              <a:pathLst>
                <a:path extrusionOk="0" h="53370" w="53395">
                  <a:moveTo>
                    <a:pt x="26677" y="53370"/>
                  </a:moveTo>
                  <a:cubicBezTo>
                    <a:pt x="11942" y="53370"/>
                    <a:pt x="0" y="41424"/>
                    <a:pt x="0" y="26685"/>
                  </a:cubicBezTo>
                  <a:cubicBezTo>
                    <a:pt x="0" y="11950"/>
                    <a:pt x="11942" y="0"/>
                    <a:pt x="26677" y="0"/>
                  </a:cubicBezTo>
                  <a:cubicBezTo>
                    <a:pt x="41412" y="0"/>
                    <a:pt x="53395" y="11950"/>
                    <a:pt x="53395" y="26685"/>
                  </a:cubicBezTo>
                  <a:cubicBezTo>
                    <a:pt x="53395" y="41424"/>
                    <a:pt x="41412" y="53370"/>
                    <a:pt x="26677" y="53370"/>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64" name="Google Shape;164;p9"/>
            <p:cNvSpPr/>
            <p:nvPr/>
          </p:nvSpPr>
          <p:spPr>
            <a:xfrm>
              <a:off x="4503458" y="2406229"/>
              <a:ext cx="53395" cy="53370"/>
            </a:xfrm>
            <a:custGeom>
              <a:rect b="b" l="l" r="r" t="t"/>
              <a:pathLst>
                <a:path extrusionOk="0" h="53370" w="53395">
                  <a:moveTo>
                    <a:pt x="26677" y="53371"/>
                  </a:moveTo>
                  <a:cubicBezTo>
                    <a:pt x="11942" y="53371"/>
                    <a:pt x="0" y="41424"/>
                    <a:pt x="0" y="26685"/>
                  </a:cubicBezTo>
                  <a:cubicBezTo>
                    <a:pt x="0" y="11946"/>
                    <a:pt x="11942" y="0"/>
                    <a:pt x="26677" y="0"/>
                  </a:cubicBezTo>
                  <a:cubicBezTo>
                    <a:pt x="41412" y="0"/>
                    <a:pt x="53395" y="11946"/>
                    <a:pt x="53395" y="26685"/>
                  </a:cubicBezTo>
                  <a:cubicBezTo>
                    <a:pt x="53395" y="41424"/>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65" name="Google Shape;165;p9"/>
            <p:cNvSpPr/>
            <p:nvPr/>
          </p:nvSpPr>
          <p:spPr>
            <a:xfrm>
              <a:off x="4503458" y="2184153"/>
              <a:ext cx="53395" cy="53370"/>
            </a:xfrm>
            <a:custGeom>
              <a:rect b="b" l="l" r="r" t="t"/>
              <a:pathLst>
                <a:path extrusionOk="0" h="53370" w="53395">
                  <a:moveTo>
                    <a:pt x="26677" y="53371"/>
                  </a:moveTo>
                  <a:cubicBezTo>
                    <a:pt x="11942" y="53371"/>
                    <a:pt x="0" y="41420"/>
                    <a:pt x="0" y="26685"/>
                  </a:cubicBezTo>
                  <a:cubicBezTo>
                    <a:pt x="0" y="11946"/>
                    <a:pt x="11942" y="0"/>
                    <a:pt x="26677" y="0"/>
                  </a:cubicBezTo>
                  <a:cubicBezTo>
                    <a:pt x="41412" y="0"/>
                    <a:pt x="53395" y="11946"/>
                    <a:pt x="53395" y="26685"/>
                  </a:cubicBezTo>
                  <a:cubicBezTo>
                    <a:pt x="53395" y="41420"/>
                    <a:pt x="41412" y="53371"/>
                    <a:pt x="26677" y="53371"/>
                  </a:cubicBezTo>
                  <a:close/>
                </a:path>
              </a:pathLst>
            </a:custGeom>
            <a:solidFill>
              <a:schemeClr val="l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sp>
        <p:nvSpPr>
          <p:cNvPr id="166" name="Google Shape;166;p9"/>
          <p:cNvSpPr txBox="1"/>
          <p:nvPr>
            <p:ph type="title"/>
          </p:nvPr>
        </p:nvSpPr>
        <p:spPr>
          <a:xfrm>
            <a:off x="623400" y="749175"/>
            <a:ext cx="17041200" cy="1401000"/>
          </a:xfrm>
          <a:prstGeom prst="rect">
            <a:avLst/>
          </a:prstGeom>
        </p:spPr>
        <p:txBody>
          <a:bodyPr anchorCtr="0" anchor="ctr" bIns="45700" lIns="91425" spcFirstLastPara="1" rIns="91425" wrap="square" tIns="45700">
            <a:normAutofit/>
          </a:bodyPr>
          <a:lstStyle>
            <a:lvl1pPr lvl="0" algn="ctr">
              <a:spcBef>
                <a:spcPts val="0"/>
              </a:spcBef>
              <a:spcAft>
                <a:spcPts val="0"/>
              </a:spcAft>
              <a:buSzPts val="84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9"/>
          <p:cNvSpPr txBox="1"/>
          <p:nvPr>
            <p:ph idx="1" type="subTitle"/>
          </p:nvPr>
        </p:nvSpPr>
        <p:spPr>
          <a:xfrm>
            <a:off x="3583477" y="3199574"/>
            <a:ext cx="1256400" cy="775800"/>
          </a:xfrm>
          <a:prstGeom prst="rect">
            <a:avLst/>
          </a:prstGeom>
        </p:spPr>
        <p:txBody>
          <a:bodyPr anchorCtr="0" anchor="t" bIns="45700" lIns="91425" spcFirstLastPara="1" rIns="91425" wrap="square" tIns="45700">
            <a:normAutofit/>
          </a:bodyPr>
          <a:lstStyle>
            <a:lvl1pPr lvl="0" algn="ctr">
              <a:lnSpc>
                <a:spcPct val="80000"/>
              </a:lnSpc>
              <a:spcBef>
                <a:spcPts val="640"/>
              </a:spcBef>
              <a:spcAft>
                <a:spcPts val="0"/>
              </a:spcAft>
              <a:buSzPts val="4200"/>
              <a:buNone/>
              <a:defRPr sz="4600">
                <a:solidFill>
                  <a:schemeClr val="lt2"/>
                </a:solidFill>
                <a:latin typeface="Archivo Black"/>
                <a:ea typeface="Archivo Black"/>
                <a:cs typeface="Archivo Black"/>
                <a:sym typeface="Archivo Black"/>
              </a:defRPr>
            </a:lvl1pPr>
            <a:lvl2pPr lvl="1" algn="ctr">
              <a:lnSpc>
                <a:spcPct val="100000"/>
              </a:lnSpc>
              <a:spcBef>
                <a:spcPts val="560"/>
              </a:spcBef>
              <a:spcAft>
                <a:spcPts val="0"/>
              </a:spcAft>
              <a:buSzPts val="4200"/>
              <a:buNone/>
              <a:defRPr sz="4200"/>
            </a:lvl2pPr>
            <a:lvl3pPr lvl="2" algn="ctr">
              <a:lnSpc>
                <a:spcPct val="100000"/>
              </a:lnSpc>
              <a:spcBef>
                <a:spcPts val="480"/>
              </a:spcBef>
              <a:spcAft>
                <a:spcPts val="0"/>
              </a:spcAft>
              <a:buSzPts val="4200"/>
              <a:buNone/>
              <a:defRPr sz="4200"/>
            </a:lvl3pPr>
            <a:lvl4pPr lvl="3" algn="ctr">
              <a:lnSpc>
                <a:spcPct val="100000"/>
              </a:lnSpc>
              <a:spcBef>
                <a:spcPts val="400"/>
              </a:spcBef>
              <a:spcAft>
                <a:spcPts val="0"/>
              </a:spcAft>
              <a:buSzPts val="4200"/>
              <a:buNone/>
              <a:defRPr sz="4200"/>
            </a:lvl4pPr>
            <a:lvl5pPr lvl="4" algn="ctr">
              <a:lnSpc>
                <a:spcPct val="100000"/>
              </a:lnSpc>
              <a:spcBef>
                <a:spcPts val="400"/>
              </a:spcBef>
              <a:spcAft>
                <a:spcPts val="0"/>
              </a:spcAft>
              <a:buSzPts val="4200"/>
              <a:buNone/>
              <a:defRPr sz="4200"/>
            </a:lvl5pPr>
            <a:lvl6pPr lvl="5" algn="ctr">
              <a:lnSpc>
                <a:spcPct val="100000"/>
              </a:lnSpc>
              <a:spcBef>
                <a:spcPts val="400"/>
              </a:spcBef>
              <a:spcAft>
                <a:spcPts val="0"/>
              </a:spcAft>
              <a:buSzPts val="4200"/>
              <a:buNone/>
              <a:defRPr sz="4200"/>
            </a:lvl6pPr>
            <a:lvl7pPr lvl="6" algn="ctr">
              <a:lnSpc>
                <a:spcPct val="100000"/>
              </a:lnSpc>
              <a:spcBef>
                <a:spcPts val="400"/>
              </a:spcBef>
              <a:spcAft>
                <a:spcPts val="0"/>
              </a:spcAft>
              <a:buSzPts val="4200"/>
              <a:buNone/>
              <a:defRPr sz="4200"/>
            </a:lvl7pPr>
            <a:lvl8pPr lvl="7" algn="ctr">
              <a:lnSpc>
                <a:spcPct val="100000"/>
              </a:lnSpc>
              <a:spcBef>
                <a:spcPts val="400"/>
              </a:spcBef>
              <a:spcAft>
                <a:spcPts val="0"/>
              </a:spcAft>
              <a:buSzPts val="4200"/>
              <a:buNone/>
              <a:defRPr sz="4200"/>
            </a:lvl8pPr>
            <a:lvl9pPr lvl="8" algn="ctr">
              <a:lnSpc>
                <a:spcPct val="100000"/>
              </a:lnSpc>
              <a:spcBef>
                <a:spcPts val="400"/>
              </a:spcBef>
              <a:spcAft>
                <a:spcPts val="0"/>
              </a:spcAft>
              <a:buSzPts val="4200"/>
              <a:buNone/>
              <a:defRPr sz="4200"/>
            </a:lvl9pPr>
          </a:lstStyle>
          <a:p/>
        </p:txBody>
      </p:sp>
      <p:sp>
        <p:nvSpPr>
          <p:cNvPr id="168" name="Google Shape;168;p9"/>
          <p:cNvSpPr txBox="1"/>
          <p:nvPr>
            <p:ph idx="2" type="body"/>
          </p:nvPr>
        </p:nvSpPr>
        <p:spPr>
          <a:xfrm>
            <a:off x="1916296" y="4100700"/>
            <a:ext cx="4591500" cy="1897200"/>
          </a:xfrm>
          <a:prstGeom prst="rect">
            <a:avLst/>
          </a:prstGeom>
        </p:spPr>
        <p:txBody>
          <a:bodyPr anchorCtr="0" anchor="t" bIns="45700" lIns="91425" spcFirstLastPara="1" rIns="91425" wrap="square" tIns="45700">
            <a:normAutofit/>
          </a:bodyPr>
          <a:lstStyle>
            <a:lvl1pPr indent="-374650" lvl="0" marL="457200" algn="ctr">
              <a:spcBef>
                <a:spcPts val="640"/>
              </a:spcBef>
              <a:spcAft>
                <a:spcPts val="0"/>
              </a:spcAft>
              <a:buSzPts val="2300"/>
              <a:buChar char="•"/>
              <a:defRPr/>
            </a:lvl1pPr>
            <a:lvl2pPr indent="-374650" lvl="1" marL="914400">
              <a:spcBef>
                <a:spcPts val="560"/>
              </a:spcBef>
              <a:spcAft>
                <a:spcPts val="0"/>
              </a:spcAft>
              <a:buSzPts val="2300"/>
              <a:buChar char="–"/>
              <a:defRPr/>
            </a:lvl2pPr>
            <a:lvl3pPr indent="-374650" lvl="2" marL="1371600">
              <a:spcBef>
                <a:spcPts val="480"/>
              </a:spcBef>
              <a:spcAft>
                <a:spcPts val="0"/>
              </a:spcAft>
              <a:buSzPts val="2300"/>
              <a:buChar char="•"/>
              <a:defRPr/>
            </a:lvl3pPr>
            <a:lvl4pPr indent="-374650" lvl="3" marL="1828800">
              <a:spcBef>
                <a:spcPts val="400"/>
              </a:spcBef>
              <a:spcAft>
                <a:spcPts val="0"/>
              </a:spcAft>
              <a:buSzPts val="2300"/>
              <a:buChar char="–"/>
              <a:defRPr/>
            </a:lvl4pPr>
            <a:lvl5pPr indent="-374650" lvl="4" marL="2286000">
              <a:spcBef>
                <a:spcPts val="400"/>
              </a:spcBef>
              <a:spcAft>
                <a:spcPts val="0"/>
              </a:spcAft>
              <a:buSzPts val="2300"/>
              <a:buChar char="»"/>
              <a:defRPr/>
            </a:lvl5pPr>
            <a:lvl6pPr indent="-374650" lvl="5" marL="2743200">
              <a:spcBef>
                <a:spcPts val="400"/>
              </a:spcBef>
              <a:spcAft>
                <a:spcPts val="0"/>
              </a:spcAft>
              <a:buSzPts val="2300"/>
              <a:buChar char="•"/>
              <a:defRPr/>
            </a:lvl6pPr>
            <a:lvl7pPr indent="-374650" lvl="6" marL="3200400">
              <a:spcBef>
                <a:spcPts val="400"/>
              </a:spcBef>
              <a:spcAft>
                <a:spcPts val="0"/>
              </a:spcAft>
              <a:buSzPts val="2300"/>
              <a:buChar char="•"/>
              <a:defRPr/>
            </a:lvl7pPr>
            <a:lvl8pPr indent="-374650" lvl="7" marL="3657600">
              <a:spcBef>
                <a:spcPts val="400"/>
              </a:spcBef>
              <a:spcAft>
                <a:spcPts val="0"/>
              </a:spcAft>
              <a:buSzPts val="2300"/>
              <a:buChar char="•"/>
              <a:defRPr/>
            </a:lvl8pPr>
            <a:lvl9pPr indent="-374650" lvl="8" marL="4114800">
              <a:spcBef>
                <a:spcPts val="400"/>
              </a:spcBef>
              <a:spcAft>
                <a:spcPts val="0"/>
              </a:spcAft>
              <a:buSzPts val="2300"/>
              <a:buChar char="•"/>
              <a:defRPr/>
            </a:lvl9pPr>
          </a:lstStyle>
          <a:p/>
        </p:txBody>
      </p:sp>
      <p:sp>
        <p:nvSpPr>
          <p:cNvPr id="169" name="Google Shape;169;p9"/>
          <p:cNvSpPr txBox="1"/>
          <p:nvPr>
            <p:ph idx="3" type="subTitle"/>
          </p:nvPr>
        </p:nvSpPr>
        <p:spPr>
          <a:xfrm>
            <a:off x="8534655" y="3199574"/>
            <a:ext cx="1256400" cy="775800"/>
          </a:xfrm>
          <a:prstGeom prst="rect">
            <a:avLst/>
          </a:prstGeom>
        </p:spPr>
        <p:txBody>
          <a:bodyPr anchorCtr="0" anchor="t" bIns="45700" lIns="91425" spcFirstLastPara="1" rIns="91425" wrap="square" tIns="45700">
            <a:normAutofit/>
          </a:bodyPr>
          <a:lstStyle>
            <a:lvl1pPr lvl="0" algn="ctr">
              <a:lnSpc>
                <a:spcPct val="80000"/>
              </a:lnSpc>
              <a:spcBef>
                <a:spcPts val="640"/>
              </a:spcBef>
              <a:spcAft>
                <a:spcPts val="0"/>
              </a:spcAft>
              <a:buSzPts val="4200"/>
              <a:buNone/>
              <a:defRPr sz="4600">
                <a:solidFill>
                  <a:schemeClr val="lt2"/>
                </a:solidFill>
                <a:latin typeface="Archivo Black"/>
                <a:ea typeface="Archivo Black"/>
                <a:cs typeface="Archivo Black"/>
                <a:sym typeface="Archivo Black"/>
              </a:defRPr>
            </a:lvl1pPr>
            <a:lvl2pPr lvl="1" algn="ctr">
              <a:lnSpc>
                <a:spcPct val="100000"/>
              </a:lnSpc>
              <a:spcBef>
                <a:spcPts val="560"/>
              </a:spcBef>
              <a:spcAft>
                <a:spcPts val="0"/>
              </a:spcAft>
              <a:buSzPts val="4200"/>
              <a:buNone/>
              <a:defRPr sz="4200"/>
            </a:lvl2pPr>
            <a:lvl3pPr lvl="2" algn="ctr">
              <a:lnSpc>
                <a:spcPct val="100000"/>
              </a:lnSpc>
              <a:spcBef>
                <a:spcPts val="480"/>
              </a:spcBef>
              <a:spcAft>
                <a:spcPts val="0"/>
              </a:spcAft>
              <a:buSzPts val="4200"/>
              <a:buNone/>
              <a:defRPr sz="4200"/>
            </a:lvl3pPr>
            <a:lvl4pPr lvl="3" algn="ctr">
              <a:lnSpc>
                <a:spcPct val="100000"/>
              </a:lnSpc>
              <a:spcBef>
                <a:spcPts val="400"/>
              </a:spcBef>
              <a:spcAft>
                <a:spcPts val="0"/>
              </a:spcAft>
              <a:buSzPts val="4200"/>
              <a:buNone/>
              <a:defRPr sz="4200"/>
            </a:lvl4pPr>
            <a:lvl5pPr lvl="4" algn="ctr">
              <a:lnSpc>
                <a:spcPct val="100000"/>
              </a:lnSpc>
              <a:spcBef>
                <a:spcPts val="400"/>
              </a:spcBef>
              <a:spcAft>
                <a:spcPts val="0"/>
              </a:spcAft>
              <a:buSzPts val="4200"/>
              <a:buNone/>
              <a:defRPr sz="4200"/>
            </a:lvl5pPr>
            <a:lvl6pPr lvl="5" algn="ctr">
              <a:lnSpc>
                <a:spcPct val="100000"/>
              </a:lnSpc>
              <a:spcBef>
                <a:spcPts val="400"/>
              </a:spcBef>
              <a:spcAft>
                <a:spcPts val="0"/>
              </a:spcAft>
              <a:buSzPts val="4200"/>
              <a:buNone/>
              <a:defRPr sz="4200"/>
            </a:lvl6pPr>
            <a:lvl7pPr lvl="6" algn="ctr">
              <a:lnSpc>
                <a:spcPct val="100000"/>
              </a:lnSpc>
              <a:spcBef>
                <a:spcPts val="400"/>
              </a:spcBef>
              <a:spcAft>
                <a:spcPts val="0"/>
              </a:spcAft>
              <a:buSzPts val="4200"/>
              <a:buNone/>
              <a:defRPr sz="4200"/>
            </a:lvl7pPr>
            <a:lvl8pPr lvl="7" algn="ctr">
              <a:lnSpc>
                <a:spcPct val="100000"/>
              </a:lnSpc>
              <a:spcBef>
                <a:spcPts val="400"/>
              </a:spcBef>
              <a:spcAft>
                <a:spcPts val="0"/>
              </a:spcAft>
              <a:buSzPts val="4200"/>
              <a:buNone/>
              <a:defRPr sz="4200"/>
            </a:lvl8pPr>
            <a:lvl9pPr lvl="8" algn="ctr">
              <a:lnSpc>
                <a:spcPct val="100000"/>
              </a:lnSpc>
              <a:spcBef>
                <a:spcPts val="400"/>
              </a:spcBef>
              <a:spcAft>
                <a:spcPts val="0"/>
              </a:spcAft>
              <a:buSzPts val="4200"/>
              <a:buNone/>
              <a:defRPr sz="4200"/>
            </a:lvl9pPr>
          </a:lstStyle>
          <a:p/>
        </p:txBody>
      </p:sp>
      <p:sp>
        <p:nvSpPr>
          <p:cNvPr id="170" name="Google Shape;170;p9"/>
          <p:cNvSpPr txBox="1"/>
          <p:nvPr>
            <p:ph idx="4" type="body"/>
          </p:nvPr>
        </p:nvSpPr>
        <p:spPr>
          <a:xfrm>
            <a:off x="6848349" y="4100700"/>
            <a:ext cx="4591500" cy="1897200"/>
          </a:xfrm>
          <a:prstGeom prst="rect">
            <a:avLst/>
          </a:prstGeom>
        </p:spPr>
        <p:txBody>
          <a:bodyPr anchorCtr="0" anchor="t" bIns="45700" lIns="91425" spcFirstLastPara="1" rIns="91425" wrap="square" tIns="45700">
            <a:normAutofit/>
          </a:bodyPr>
          <a:lstStyle>
            <a:lvl1pPr indent="-374650" lvl="0" marL="457200" algn="ctr">
              <a:spcBef>
                <a:spcPts val="640"/>
              </a:spcBef>
              <a:spcAft>
                <a:spcPts val="0"/>
              </a:spcAft>
              <a:buSzPts val="2300"/>
              <a:buChar char="•"/>
              <a:defRPr/>
            </a:lvl1pPr>
            <a:lvl2pPr indent="-374650" lvl="1" marL="914400">
              <a:spcBef>
                <a:spcPts val="560"/>
              </a:spcBef>
              <a:spcAft>
                <a:spcPts val="0"/>
              </a:spcAft>
              <a:buSzPts val="2300"/>
              <a:buChar char="–"/>
              <a:defRPr/>
            </a:lvl2pPr>
            <a:lvl3pPr indent="-374650" lvl="2" marL="1371600">
              <a:spcBef>
                <a:spcPts val="480"/>
              </a:spcBef>
              <a:spcAft>
                <a:spcPts val="0"/>
              </a:spcAft>
              <a:buSzPts val="2300"/>
              <a:buChar char="•"/>
              <a:defRPr/>
            </a:lvl3pPr>
            <a:lvl4pPr indent="-374650" lvl="3" marL="1828800">
              <a:spcBef>
                <a:spcPts val="400"/>
              </a:spcBef>
              <a:spcAft>
                <a:spcPts val="0"/>
              </a:spcAft>
              <a:buSzPts val="2300"/>
              <a:buChar char="–"/>
              <a:defRPr/>
            </a:lvl4pPr>
            <a:lvl5pPr indent="-374650" lvl="4" marL="2286000">
              <a:spcBef>
                <a:spcPts val="400"/>
              </a:spcBef>
              <a:spcAft>
                <a:spcPts val="0"/>
              </a:spcAft>
              <a:buSzPts val="2300"/>
              <a:buChar char="»"/>
              <a:defRPr/>
            </a:lvl5pPr>
            <a:lvl6pPr indent="-374650" lvl="5" marL="2743200">
              <a:spcBef>
                <a:spcPts val="400"/>
              </a:spcBef>
              <a:spcAft>
                <a:spcPts val="0"/>
              </a:spcAft>
              <a:buSzPts val="2300"/>
              <a:buChar char="•"/>
              <a:defRPr/>
            </a:lvl6pPr>
            <a:lvl7pPr indent="-374650" lvl="6" marL="3200400">
              <a:spcBef>
                <a:spcPts val="400"/>
              </a:spcBef>
              <a:spcAft>
                <a:spcPts val="0"/>
              </a:spcAft>
              <a:buSzPts val="2300"/>
              <a:buChar char="•"/>
              <a:defRPr/>
            </a:lvl7pPr>
            <a:lvl8pPr indent="-374650" lvl="7" marL="3657600">
              <a:spcBef>
                <a:spcPts val="400"/>
              </a:spcBef>
              <a:spcAft>
                <a:spcPts val="0"/>
              </a:spcAft>
              <a:buSzPts val="2300"/>
              <a:buChar char="•"/>
              <a:defRPr/>
            </a:lvl8pPr>
            <a:lvl9pPr indent="-374650" lvl="8" marL="4114800">
              <a:spcBef>
                <a:spcPts val="400"/>
              </a:spcBef>
              <a:spcAft>
                <a:spcPts val="0"/>
              </a:spcAft>
              <a:buSzPts val="2300"/>
              <a:buChar char="•"/>
              <a:defRPr/>
            </a:lvl9pPr>
          </a:lstStyle>
          <a:p/>
        </p:txBody>
      </p:sp>
      <p:sp>
        <p:nvSpPr>
          <p:cNvPr id="171" name="Google Shape;171;p9"/>
          <p:cNvSpPr txBox="1"/>
          <p:nvPr>
            <p:ph idx="5" type="subTitle"/>
          </p:nvPr>
        </p:nvSpPr>
        <p:spPr>
          <a:xfrm>
            <a:off x="13485826" y="3199538"/>
            <a:ext cx="1256400" cy="775800"/>
          </a:xfrm>
          <a:prstGeom prst="rect">
            <a:avLst/>
          </a:prstGeom>
        </p:spPr>
        <p:txBody>
          <a:bodyPr anchorCtr="0" anchor="t" bIns="45700" lIns="91425" spcFirstLastPara="1" rIns="91425" wrap="square" tIns="45700">
            <a:normAutofit/>
          </a:bodyPr>
          <a:lstStyle>
            <a:lvl1pPr lvl="0" algn="ctr">
              <a:lnSpc>
                <a:spcPct val="80000"/>
              </a:lnSpc>
              <a:spcBef>
                <a:spcPts val="640"/>
              </a:spcBef>
              <a:spcAft>
                <a:spcPts val="0"/>
              </a:spcAft>
              <a:buSzPts val="4200"/>
              <a:buNone/>
              <a:defRPr sz="4600">
                <a:solidFill>
                  <a:schemeClr val="lt2"/>
                </a:solidFill>
                <a:latin typeface="Archivo Black"/>
                <a:ea typeface="Archivo Black"/>
                <a:cs typeface="Archivo Black"/>
                <a:sym typeface="Archivo Black"/>
              </a:defRPr>
            </a:lvl1pPr>
            <a:lvl2pPr lvl="1" algn="ctr">
              <a:lnSpc>
                <a:spcPct val="100000"/>
              </a:lnSpc>
              <a:spcBef>
                <a:spcPts val="560"/>
              </a:spcBef>
              <a:spcAft>
                <a:spcPts val="0"/>
              </a:spcAft>
              <a:buSzPts val="4200"/>
              <a:buNone/>
              <a:defRPr sz="4200"/>
            </a:lvl2pPr>
            <a:lvl3pPr lvl="2" algn="ctr">
              <a:lnSpc>
                <a:spcPct val="100000"/>
              </a:lnSpc>
              <a:spcBef>
                <a:spcPts val="480"/>
              </a:spcBef>
              <a:spcAft>
                <a:spcPts val="0"/>
              </a:spcAft>
              <a:buSzPts val="4200"/>
              <a:buNone/>
              <a:defRPr sz="4200"/>
            </a:lvl3pPr>
            <a:lvl4pPr lvl="3" algn="ctr">
              <a:lnSpc>
                <a:spcPct val="100000"/>
              </a:lnSpc>
              <a:spcBef>
                <a:spcPts val="400"/>
              </a:spcBef>
              <a:spcAft>
                <a:spcPts val="0"/>
              </a:spcAft>
              <a:buSzPts val="4200"/>
              <a:buNone/>
              <a:defRPr sz="4200"/>
            </a:lvl4pPr>
            <a:lvl5pPr lvl="4" algn="ctr">
              <a:lnSpc>
                <a:spcPct val="100000"/>
              </a:lnSpc>
              <a:spcBef>
                <a:spcPts val="400"/>
              </a:spcBef>
              <a:spcAft>
                <a:spcPts val="0"/>
              </a:spcAft>
              <a:buSzPts val="4200"/>
              <a:buNone/>
              <a:defRPr sz="4200"/>
            </a:lvl5pPr>
            <a:lvl6pPr lvl="5" algn="ctr">
              <a:lnSpc>
                <a:spcPct val="100000"/>
              </a:lnSpc>
              <a:spcBef>
                <a:spcPts val="400"/>
              </a:spcBef>
              <a:spcAft>
                <a:spcPts val="0"/>
              </a:spcAft>
              <a:buSzPts val="4200"/>
              <a:buNone/>
              <a:defRPr sz="4200"/>
            </a:lvl6pPr>
            <a:lvl7pPr lvl="6" algn="ctr">
              <a:lnSpc>
                <a:spcPct val="100000"/>
              </a:lnSpc>
              <a:spcBef>
                <a:spcPts val="400"/>
              </a:spcBef>
              <a:spcAft>
                <a:spcPts val="0"/>
              </a:spcAft>
              <a:buSzPts val="4200"/>
              <a:buNone/>
              <a:defRPr sz="4200"/>
            </a:lvl7pPr>
            <a:lvl8pPr lvl="7" algn="ctr">
              <a:lnSpc>
                <a:spcPct val="100000"/>
              </a:lnSpc>
              <a:spcBef>
                <a:spcPts val="400"/>
              </a:spcBef>
              <a:spcAft>
                <a:spcPts val="0"/>
              </a:spcAft>
              <a:buSzPts val="4200"/>
              <a:buNone/>
              <a:defRPr sz="4200"/>
            </a:lvl8pPr>
            <a:lvl9pPr lvl="8" algn="ctr">
              <a:lnSpc>
                <a:spcPct val="100000"/>
              </a:lnSpc>
              <a:spcBef>
                <a:spcPts val="400"/>
              </a:spcBef>
              <a:spcAft>
                <a:spcPts val="0"/>
              </a:spcAft>
              <a:buSzPts val="4200"/>
              <a:buNone/>
              <a:defRPr sz="4200"/>
            </a:lvl9pPr>
          </a:lstStyle>
          <a:p/>
        </p:txBody>
      </p:sp>
      <p:sp>
        <p:nvSpPr>
          <p:cNvPr id="172" name="Google Shape;172;p9"/>
          <p:cNvSpPr txBox="1"/>
          <p:nvPr>
            <p:ph idx="6" type="body"/>
          </p:nvPr>
        </p:nvSpPr>
        <p:spPr>
          <a:xfrm>
            <a:off x="11780433" y="4100700"/>
            <a:ext cx="4591500" cy="1897200"/>
          </a:xfrm>
          <a:prstGeom prst="rect">
            <a:avLst/>
          </a:prstGeom>
        </p:spPr>
        <p:txBody>
          <a:bodyPr anchorCtr="0" anchor="t" bIns="45700" lIns="91425" spcFirstLastPara="1" rIns="91425" wrap="square" tIns="45700">
            <a:normAutofit/>
          </a:bodyPr>
          <a:lstStyle>
            <a:lvl1pPr indent="-374650" lvl="0" marL="457200" algn="ctr">
              <a:spcBef>
                <a:spcPts val="640"/>
              </a:spcBef>
              <a:spcAft>
                <a:spcPts val="0"/>
              </a:spcAft>
              <a:buSzPts val="2300"/>
              <a:buChar char="•"/>
              <a:defRPr/>
            </a:lvl1pPr>
            <a:lvl2pPr indent="-374650" lvl="1" marL="914400">
              <a:spcBef>
                <a:spcPts val="560"/>
              </a:spcBef>
              <a:spcAft>
                <a:spcPts val="0"/>
              </a:spcAft>
              <a:buSzPts val="2300"/>
              <a:buChar char="–"/>
              <a:defRPr/>
            </a:lvl2pPr>
            <a:lvl3pPr indent="-374650" lvl="2" marL="1371600">
              <a:spcBef>
                <a:spcPts val="480"/>
              </a:spcBef>
              <a:spcAft>
                <a:spcPts val="0"/>
              </a:spcAft>
              <a:buSzPts val="2300"/>
              <a:buChar char="•"/>
              <a:defRPr/>
            </a:lvl3pPr>
            <a:lvl4pPr indent="-374650" lvl="3" marL="1828800">
              <a:spcBef>
                <a:spcPts val="400"/>
              </a:spcBef>
              <a:spcAft>
                <a:spcPts val="0"/>
              </a:spcAft>
              <a:buSzPts val="2300"/>
              <a:buChar char="–"/>
              <a:defRPr/>
            </a:lvl4pPr>
            <a:lvl5pPr indent="-374650" lvl="4" marL="2286000">
              <a:spcBef>
                <a:spcPts val="400"/>
              </a:spcBef>
              <a:spcAft>
                <a:spcPts val="0"/>
              </a:spcAft>
              <a:buSzPts val="2300"/>
              <a:buChar char="»"/>
              <a:defRPr/>
            </a:lvl5pPr>
            <a:lvl6pPr indent="-374650" lvl="5" marL="2743200">
              <a:spcBef>
                <a:spcPts val="400"/>
              </a:spcBef>
              <a:spcAft>
                <a:spcPts val="0"/>
              </a:spcAft>
              <a:buSzPts val="2300"/>
              <a:buChar char="•"/>
              <a:defRPr/>
            </a:lvl6pPr>
            <a:lvl7pPr indent="-374650" lvl="6" marL="3200400">
              <a:spcBef>
                <a:spcPts val="400"/>
              </a:spcBef>
              <a:spcAft>
                <a:spcPts val="0"/>
              </a:spcAft>
              <a:buSzPts val="2300"/>
              <a:buChar char="•"/>
              <a:defRPr/>
            </a:lvl7pPr>
            <a:lvl8pPr indent="-374650" lvl="7" marL="3657600">
              <a:spcBef>
                <a:spcPts val="400"/>
              </a:spcBef>
              <a:spcAft>
                <a:spcPts val="0"/>
              </a:spcAft>
              <a:buSzPts val="2300"/>
              <a:buChar char="•"/>
              <a:defRPr/>
            </a:lvl8pPr>
            <a:lvl9pPr indent="-374650" lvl="8" marL="4114800">
              <a:spcBef>
                <a:spcPts val="400"/>
              </a:spcBef>
              <a:spcAft>
                <a:spcPts val="0"/>
              </a:spcAft>
              <a:buSzPts val="2300"/>
              <a:buChar char="•"/>
              <a:defRPr/>
            </a:lvl9pPr>
          </a:lstStyle>
          <a:p/>
        </p:txBody>
      </p:sp>
      <p:sp>
        <p:nvSpPr>
          <p:cNvPr id="173" name="Google Shape;173;p9"/>
          <p:cNvSpPr txBox="1"/>
          <p:nvPr>
            <p:ph idx="7" type="subTitle"/>
          </p:nvPr>
        </p:nvSpPr>
        <p:spPr>
          <a:xfrm>
            <a:off x="3583475" y="6656742"/>
            <a:ext cx="1256400" cy="775800"/>
          </a:xfrm>
          <a:prstGeom prst="rect">
            <a:avLst/>
          </a:prstGeom>
        </p:spPr>
        <p:txBody>
          <a:bodyPr anchorCtr="0" anchor="t" bIns="45700" lIns="91425" spcFirstLastPara="1" rIns="91425" wrap="square" tIns="45700">
            <a:normAutofit/>
          </a:bodyPr>
          <a:lstStyle>
            <a:lvl1pPr lvl="0" algn="ctr">
              <a:lnSpc>
                <a:spcPct val="80000"/>
              </a:lnSpc>
              <a:spcBef>
                <a:spcPts val="640"/>
              </a:spcBef>
              <a:spcAft>
                <a:spcPts val="0"/>
              </a:spcAft>
              <a:buSzPts val="4200"/>
              <a:buNone/>
              <a:defRPr sz="4600">
                <a:solidFill>
                  <a:schemeClr val="lt2"/>
                </a:solidFill>
                <a:latin typeface="Archivo Black"/>
                <a:ea typeface="Archivo Black"/>
                <a:cs typeface="Archivo Black"/>
                <a:sym typeface="Archivo Black"/>
              </a:defRPr>
            </a:lvl1pPr>
            <a:lvl2pPr lvl="1" algn="ctr">
              <a:lnSpc>
                <a:spcPct val="100000"/>
              </a:lnSpc>
              <a:spcBef>
                <a:spcPts val="560"/>
              </a:spcBef>
              <a:spcAft>
                <a:spcPts val="0"/>
              </a:spcAft>
              <a:buSzPts val="4200"/>
              <a:buNone/>
              <a:defRPr sz="4200"/>
            </a:lvl2pPr>
            <a:lvl3pPr lvl="2" algn="ctr">
              <a:lnSpc>
                <a:spcPct val="100000"/>
              </a:lnSpc>
              <a:spcBef>
                <a:spcPts val="480"/>
              </a:spcBef>
              <a:spcAft>
                <a:spcPts val="0"/>
              </a:spcAft>
              <a:buSzPts val="4200"/>
              <a:buNone/>
              <a:defRPr sz="4200"/>
            </a:lvl3pPr>
            <a:lvl4pPr lvl="3" algn="ctr">
              <a:lnSpc>
                <a:spcPct val="100000"/>
              </a:lnSpc>
              <a:spcBef>
                <a:spcPts val="400"/>
              </a:spcBef>
              <a:spcAft>
                <a:spcPts val="0"/>
              </a:spcAft>
              <a:buSzPts val="4200"/>
              <a:buNone/>
              <a:defRPr sz="4200"/>
            </a:lvl4pPr>
            <a:lvl5pPr lvl="4" algn="ctr">
              <a:lnSpc>
                <a:spcPct val="100000"/>
              </a:lnSpc>
              <a:spcBef>
                <a:spcPts val="400"/>
              </a:spcBef>
              <a:spcAft>
                <a:spcPts val="0"/>
              </a:spcAft>
              <a:buSzPts val="4200"/>
              <a:buNone/>
              <a:defRPr sz="4200"/>
            </a:lvl5pPr>
            <a:lvl6pPr lvl="5" algn="ctr">
              <a:lnSpc>
                <a:spcPct val="100000"/>
              </a:lnSpc>
              <a:spcBef>
                <a:spcPts val="400"/>
              </a:spcBef>
              <a:spcAft>
                <a:spcPts val="0"/>
              </a:spcAft>
              <a:buSzPts val="4200"/>
              <a:buNone/>
              <a:defRPr sz="4200"/>
            </a:lvl6pPr>
            <a:lvl7pPr lvl="6" algn="ctr">
              <a:lnSpc>
                <a:spcPct val="100000"/>
              </a:lnSpc>
              <a:spcBef>
                <a:spcPts val="400"/>
              </a:spcBef>
              <a:spcAft>
                <a:spcPts val="0"/>
              </a:spcAft>
              <a:buSzPts val="4200"/>
              <a:buNone/>
              <a:defRPr sz="4200"/>
            </a:lvl7pPr>
            <a:lvl8pPr lvl="7" algn="ctr">
              <a:lnSpc>
                <a:spcPct val="100000"/>
              </a:lnSpc>
              <a:spcBef>
                <a:spcPts val="400"/>
              </a:spcBef>
              <a:spcAft>
                <a:spcPts val="0"/>
              </a:spcAft>
              <a:buSzPts val="4200"/>
              <a:buNone/>
              <a:defRPr sz="4200"/>
            </a:lvl8pPr>
            <a:lvl9pPr lvl="8" algn="ctr">
              <a:lnSpc>
                <a:spcPct val="100000"/>
              </a:lnSpc>
              <a:spcBef>
                <a:spcPts val="400"/>
              </a:spcBef>
              <a:spcAft>
                <a:spcPts val="0"/>
              </a:spcAft>
              <a:buSzPts val="4200"/>
              <a:buNone/>
              <a:defRPr sz="4200"/>
            </a:lvl9pPr>
          </a:lstStyle>
          <a:p/>
        </p:txBody>
      </p:sp>
      <p:sp>
        <p:nvSpPr>
          <p:cNvPr id="174" name="Google Shape;174;p9"/>
          <p:cNvSpPr txBox="1"/>
          <p:nvPr>
            <p:ph idx="8" type="body"/>
          </p:nvPr>
        </p:nvSpPr>
        <p:spPr>
          <a:xfrm>
            <a:off x="1916217" y="7704802"/>
            <a:ext cx="4591500" cy="1897200"/>
          </a:xfrm>
          <a:prstGeom prst="rect">
            <a:avLst/>
          </a:prstGeom>
        </p:spPr>
        <p:txBody>
          <a:bodyPr anchorCtr="0" anchor="t" bIns="45700" lIns="91425" spcFirstLastPara="1" rIns="91425" wrap="square" tIns="45700">
            <a:normAutofit/>
          </a:bodyPr>
          <a:lstStyle>
            <a:lvl1pPr indent="-374650" lvl="0" marL="457200" algn="ctr">
              <a:spcBef>
                <a:spcPts val="640"/>
              </a:spcBef>
              <a:spcAft>
                <a:spcPts val="0"/>
              </a:spcAft>
              <a:buSzPts val="2300"/>
              <a:buChar char="•"/>
              <a:defRPr/>
            </a:lvl1pPr>
            <a:lvl2pPr indent="-374650" lvl="1" marL="914400">
              <a:spcBef>
                <a:spcPts val="560"/>
              </a:spcBef>
              <a:spcAft>
                <a:spcPts val="0"/>
              </a:spcAft>
              <a:buSzPts val="2300"/>
              <a:buChar char="–"/>
              <a:defRPr/>
            </a:lvl2pPr>
            <a:lvl3pPr indent="-374650" lvl="2" marL="1371600">
              <a:spcBef>
                <a:spcPts val="480"/>
              </a:spcBef>
              <a:spcAft>
                <a:spcPts val="0"/>
              </a:spcAft>
              <a:buSzPts val="2300"/>
              <a:buChar char="•"/>
              <a:defRPr/>
            </a:lvl3pPr>
            <a:lvl4pPr indent="-374650" lvl="3" marL="1828800">
              <a:spcBef>
                <a:spcPts val="400"/>
              </a:spcBef>
              <a:spcAft>
                <a:spcPts val="0"/>
              </a:spcAft>
              <a:buSzPts val="2300"/>
              <a:buChar char="–"/>
              <a:defRPr/>
            </a:lvl4pPr>
            <a:lvl5pPr indent="-374650" lvl="4" marL="2286000">
              <a:spcBef>
                <a:spcPts val="400"/>
              </a:spcBef>
              <a:spcAft>
                <a:spcPts val="0"/>
              </a:spcAft>
              <a:buSzPts val="2300"/>
              <a:buChar char="»"/>
              <a:defRPr/>
            </a:lvl5pPr>
            <a:lvl6pPr indent="-374650" lvl="5" marL="2743200">
              <a:spcBef>
                <a:spcPts val="400"/>
              </a:spcBef>
              <a:spcAft>
                <a:spcPts val="0"/>
              </a:spcAft>
              <a:buSzPts val="2300"/>
              <a:buChar char="•"/>
              <a:defRPr/>
            </a:lvl6pPr>
            <a:lvl7pPr indent="-374650" lvl="6" marL="3200400">
              <a:spcBef>
                <a:spcPts val="400"/>
              </a:spcBef>
              <a:spcAft>
                <a:spcPts val="0"/>
              </a:spcAft>
              <a:buSzPts val="2300"/>
              <a:buChar char="•"/>
              <a:defRPr/>
            </a:lvl7pPr>
            <a:lvl8pPr indent="-374650" lvl="7" marL="3657600">
              <a:spcBef>
                <a:spcPts val="400"/>
              </a:spcBef>
              <a:spcAft>
                <a:spcPts val="0"/>
              </a:spcAft>
              <a:buSzPts val="2300"/>
              <a:buChar char="•"/>
              <a:defRPr/>
            </a:lvl8pPr>
            <a:lvl9pPr indent="-374650" lvl="8" marL="4114800">
              <a:spcBef>
                <a:spcPts val="400"/>
              </a:spcBef>
              <a:spcAft>
                <a:spcPts val="0"/>
              </a:spcAft>
              <a:buSzPts val="2300"/>
              <a:buChar char="•"/>
              <a:defRPr/>
            </a:lvl9pPr>
          </a:lstStyle>
          <a:p/>
        </p:txBody>
      </p:sp>
      <p:sp>
        <p:nvSpPr>
          <p:cNvPr id="175" name="Google Shape;175;p9"/>
          <p:cNvSpPr txBox="1"/>
          <p:nvPr>
            <p:ph idx="9" type="subTitle"/>
          </p:nvPr>
        </p:nvSpPr>
        <p:spPr>
          <a:xfrm>
            <a:off x="8534655" y="6656742"/>
            <a:ext cx="1256400" cy="775800"/>
          </a:xfrm>
          <a:prstGeom prst="rect">
            <a:avLst/>
          </a:prstGeom>
        </p:spPr>
        <p:txBody>
          <a:bodyPr anchorCtr="0" anchor="t" bIns="45700" lIns="91425" spcFirstLastPara="1" rIns="91425" wrap="square" tIns="45700">
            <a:normAutofit/>
          </a:bodyPr>
          <a:lstStyle>
            <a:lvl1pPr lvl="0" algn="ctr">
              <a:lnSpc>
                <a:spcPct val="80000"/>
              </a:lnSpc>
              <a:spcBef>
                <a:spcPts val="640"/>
              </a:spcBef>
              <a:spcAft>
                <a:spcPts val="0"/>
              </a:spcAft>
              <a:buSzPts val="4200"/>
              <a:buNone/>
              <a:defRPr sz="4600">
                <a:solidFill>
                  <a:schemeClr val="lt2"/>
                </a:solidFill>
                <a:latin typeface="Archivo Black"/>
                <a:ea typeface="Archivo Black"/>
                <a:cs typeface="Archivo Black"/>
                <a:sym typeface="Archivo Black"/>
              </a:defRPr>
            </a:lvl1pPr>
            <a:lvl2pPr lvl="1" algn="ctr">
              <a:lnSpc>
                <a:spcPct val="100000"/>
              </a:lnSpc>
              <a:spcBef>
                <a:spcPts val="560"/>
              </a:spcBef>
              <a:spcAft>
                <a:spcPts val="0"/>
              </a:spcAft>
              <a:buSzPts val="4200"/>
              <a:buNone/>
              <a:defRPr sz="4200"/>
            </a:lvl2pPr>
            <a:lvl3pPr lvl="2" algn="ctr">
              <a:lnSpc>
                <a:spcPct val="100000"/>
              </a:lnSpc>
              <a:spcBef>
                <a:spcPts val="480"/>
              </a:spcBef>
              <a:spcAft>
                <a:spcPts val="0"/>
              </a:spcAft>
              <a:buSzPts val="4200"/>
              <a:buNone/>
              <a:defRPr sz="4200"/>
            </a:lvl3pPr>
            <a:lvl4pPr lvl="3" algn="ctr">
              <a:lnSpc>
                <a:spcPct val="100000"/>
              </a:lnSpc>
              <a:spcBef>
                <a:spcPts val="400"/>
              </a:spcBef>
              <a:spcAft>
                <a:spcPts val="0"/>
              </a:spcAft>
              <a:buSzPts val="4200"/>
              <a:buNone/>
              <a:defRPr sz="4200"/>
            </a:lvl4pPr>
            <a:lvl5pPr lvl="4" algn="ctr">
              <a:lnSpc>
                <a:spcPct val="100000"/>
              </a:lnSpc>
              <a:spcBef>
                <a:spcPts val="400"/>
              </a:spcBef>
              <a:spcAft>
                <a:spcPts val="0"/>
              </a:spcAft>
              <a:buSzPts val="4200"/>
              <a:buNone/>
              <a:defRPr sz="4200"/>
            </a:lvl5pPr>
            <a:lvl6pPr lvl="5" algn="ctr">
              <a:lnSpc>
                <a:spcPct val="100000"/>
              </a:lnSpc>
              <a:spcBef>
                <a:spcPts val="400"/>
              </a:spcBef>
              <a:spcAft>
                <a:spcPts val="0"/>
              </a:spcAft>
              <a:buSzPts val="4200"/>
              <a:buNone/>
              <a:defRPr sz="4200"/>
            </a:lvl6pPr>
            <a:lvl7pPr lvl="6" algn="ctr">
              <a:lnSpc>
                <a:spcPct val="100000"/>
              </a:lnSpc>
              <a:spcBef>
                <a:spcPts val="400"/>
              </a:spcBef>
              <a:spcAft>
                <a:spcPts val="0"/>
              </a:spcAft>
              <a:buSzPts val="4200"/>
              <a:buNone/>
              <a:defRPr sz="4200"/>
            </a:lvl7pPr>
            <a:lvl8pPr lvl="7" algn="ctr">
              <a:lnSpc>
                <a:spcPct val="100000"/>
              </a:lnSpc>
              <a:spcBef>
                <a:spcPts val="400"/>
              </a:spcBef>
              <a:spcAft>
                <a:spcPts val="0"/>
              </a:spcAft>
              <a:buSzPts val="4200"/>
              <a:buNone/>
              <a:defRPr sz="4200"/>
            </a:lvl8pPr>
            <a:lvl9pPr lvl="8" algn="ctr">
              <a:lnSpc>
                <a:spcPct val="100000"/>
              </a:lnSpc>
              <a:spcBef>
                <a:spcPts val="400"/>
              </a:spcBef>
              <a:spcAft>
                <a:spcPts val="0"/>
              </a:spcAft>
              <a:buSzPts val="4200"/>
              <a:buNone/>
              <a:defRPr sz="4200"/>
            </a:lvl9pPr>
          </a:lstStyle>
          <a:p/>
        </p:txBody>
      </p:sp>
      <p:sp>
        <p:nvSpPr>
          <p:cNvPr id="176" name="Google Shape;176;p9"/>
          <p:cNvSpPr txBox="1"/>
          <p:nvPr>
            <p:ph idx="13" type="body"/>
          </p:nvPr>
        </p:nvSpPr>
        <p:spPr>
          <a:xfrm>
            <a:off x="6848269" y="7704802"/>
            <a:ext cx="4591500" cy="1897200"/>
          </a:xfrm>
          <a:prstGeom prst="rect">
            <a:avLst/>
          </a:prstGeom>
        </p:spPr>
        <p:txBody>
          <a:bodyPr anchorCtr="0" anchor="t" bIns="45700" lIns="91425" spcFirstLastPara="1" rIns="91425" wrap="square" tIns="45700">
            <a:normAutofit/>
          </a:bodyPr>
          <a:lstStyle>
            <a:lvl1pPr indent="-374650" lvl="0" marL="457200" algn="ctr">
              <a:spcBef>
                <a:spcPts val="640"/>
              </a:spcBef>
              <a:spcAft>
                <a:spcPts val="0"/>
              </a:spcAft>
              <a:buSzPts val="2300"/>
              <a:buChar char="•"/>
              <a:defRPr/>
            </a:lvl1pPr>
            <a:lvl2pPr indent="-374650" lvl="1" marL="914400">
              <a:spcBef>
                <a:spcPts val="560"/>
              </a:spcBef>
              <a:spcAft>
                <a:spcPts val="0"/>
              </a:spcAft>
              <a:buSzPts val="2300"/>
              <a:buChar char="–"/>
              <a:defRPr/>
            </a:lvl2pPr>
            <a:lvl3pPr indent="-374650" lvl="2" marL="1371600">
              <a:spcBef>
                <a:spcPts val="480"/>
              </a:spcBef>
              <a:spcAft>
                <a:spcPts val="0"/>
              </a:spcAft>
              <a:buSzPts val="2300"/>
              <a:buChar char="•"/>
              <a:defRPr/>
            </a:lvl3pPr>
            <a:lvl4pPr indent="-374650" lvl="3" marL="1828800">
              <a:spcBef>
                <a:spcPts val="400"/>
              </a:spcBef>
              <a:spcAft>
                <a:spcPts val="0"/>
              </a:spcAft>
              <a:buSzPts val="2300"/>
              <a:buChar char="–"/>
              <a:defRPr/>
            </a:lvl4pPr>
            <a:lvl5pPr indent="-374650" lvl="4" marL="2286000">
              <a:spcBef>
                <a:spcPts val="400"/>
              </a:spcBef>
              <a:spcAft>
                <a:spcPts val="0"/>
              </a:spcAft>
              <a:buSzPts val="2300"/>
              <a:buChar char="»"/>
              <a:defRPr/>
            </a:lvl5pPr>
            <a:lvl6pPr indent="-374650" lvl="5" marL="2743200">
              <a:spcBef>
                <a:spcPts val="400"/>
              </a:spcBef>
              <a:spcAft>
                <a:spcPts val="0"/>
              </a:spcAft>
              <a:buSzPts val="2300"/>
              <a:buChar char="•"/>
              <a:defRPr/>
            </a:lvl6pPr>
            <a:lvl7pPr indent="-374650" lvl="6" marL="3200400">
              <a:spcBef>
                <a:spcPts val="400"/>
              </a:spcBef>
              <a:spcAft>
                <a:spcPts val="0"/>
              </a:spcAft>
              <a:buSzPts val="2300"/>
              <a:buChar char="•"/>
              <a:defRPr/>
            </a:lvl7pPr>
            <a:lvl8pPr indent="-374650" lvl="7" marL="3657600">
              <a:spcBef>
                <a:spcPts val="400"/>
              </a:spcBef>
              <a:spcAft>
                <a:spcPts val="0"/>
              </a:spcAft>
              <a:buSzPts val="2300"/>
              <a:buChar char="•"/>
              <a:defRPr/>
            </a:lvl8pPr>
            <a:lvl9pPr indent="-374650" lvl="8" marL="4114800">
              <a:spcBef>
                <a:spcPts val="400"/>
              </a:spcBef>
              <a:spcAft>
                <a:spcPts val="0"/>
              </a:spcAft>
              <a:buSzPts val="2300"/>
              <a:buChar char="•"/>
              <a:defRPr/>
            </a:lvl9pPr>
          </a:lstStyle>
          <a:p/>
        </p:txBody>
      </p:sp>
      <p:sp>
        <p:nvSpPr>
          <p:cNvPr id="177" name="Google Shape;177;p9"/>
          <p:cNvSpPr txBox="1"/>
          <p:nvPr>
            <p:ph idx="14" type="subTitle"/>
          </p:nvPr>
        </p:nvSpPr>
        <p:spPr>
          <a:xfrm>
            <a:off x="13485826" y="6656742"/>
            <a:ext cx="1256400" cy="775800"/>
          </a:xfrm>
          <a:prstGeom prst="rect">
            <a:avLst/>
          </a:prstGeom>
        </p:spPr>
        <p:txBody>
          <a:bodyPr anchorCtr="0" anchor="t" bIns="45700" lIns="91425" spcFirstLastPara="1" rIns="91425" wrap="square" tIns="45700">
            <a:normAutofit/>
          </a:bodyPr>
          <a:lstStyle>
            <a:lvl1pPr lvl="0" algn="ctr">
              <a:lnSpc>
                <a:spcPct val="80000"/>
              </a:lnSpc>
              <a:spcBef>
                <a:spcPts val="640"/>
              </a:spcBef>
              <a:spcAft>
                <a:spcPts val="0"/>
              </a:spcAft>
              <a:buSzPts val="4200"/>
              <a:buNone/>
              <a:defRPr sz="4600">
                <a:solidFill>
                  <a:schemeClr val="lt2"/>
                </a:solidFill>
                <a:latin typeface="Archivo Black"/>
                <a:ea typeface="Archivo Black"/>
                <a:cs typeface="Archivo Black"/>
                <a:sym typeface="Archivo Black"/>
              </a:defRPr>
            </a:lvl1pPr>
            <a:lvl2pPr lvl="1" algn="ctr">
              <a:lnSpc>
                <a:spcPct val="100000"/>
              </a:lnSpc>
              <a:spcBef>
                <a:spcPts val="560"/>
              </a:spcBef>
              <a:spcAft>
                <a:spcPts val="0"/>
              </a:spcAft>
              <a:buSzPts val="4200"/>
              <a:buNone/>
              <a:defRPr sz="4200"/>
            </a:lvl2pPr>
            <a:lvl3pPr lvl="2" algn="ctr">
              <a:lnSpc>
                <a:spcPct val="100000"/>
              </a:lnSpc>
              <a:spcBef>
                <a:spcPts val="480"/>
              </a:spcBef>
              <a:spcAft>
                <a:spcPts val="0"/>
              </a:spcAft>
              <a:buSzPts val="4200"/>
              <a:buNone/>
              <a:defRPr sz="4200"/>
            </a:lvl3pPr>
            <a:lvl4pPr lvl="3" algn="ctr">
              <a:lnSpc>
                <a:spcPct val="100000"/>
              </a:lnSpc>
              <a:spcBef>
                <a:spcPts val="400"/>
              </a:spcBef>
              <a:spcAft>
                <a:spcPts val="0"/>
              </a:spcAft>
              <a:buSzPts val="4200"/>
              <a:buNone/>
              <a:defRPr sz="4200"/>
            </a:lvl4pPr>
            <a:lvl5pPr lvl="4" algn="ctr">
              <a:lnSpc>
                <a:spcPct val="100000"/>
              </a:lnSpc>
              <a:spcBef>
                <a:spcPts val="400"/>
              </a:spcBef>
              <a:spcAft>
                <a:spcPts val="0"/>
              </a:spcAft>
              <a:buSzPts val="4200"/>
              <a:buNone/>
              <a:defRPr sz="4200"/>
            </a:lvl5pPr>
            <a:lvl6pPr lvl="5" algn="ctr">
              <a:lnSpc>
                <a:spcPct val="100000"/>
              </a:lnSpc>
              <a:spcBef>
                <a:spcPts val="400"/>
              </a:spcBef>
              <a:spcAft>
                <a:spcPts val="0"/>
              </a:spcAft>
              <a:buSzPts val="4200"/>
              <a:buNone/>
              <a:defRPr sz="4200"/>
            </a:lvl6pPr>
            <a:lvl7pPr lvl="6" algn="ctr">
              <a:lnSpc>
                <a:spcPct val="100000"/>
              </a:lnSpc>
              <a:spcBef>
                <a:spcPts val="400"/>
              </a:spcBef>
              <a:spcAft>
                <a:spcPts val="0"/>
              </a:spcAft>
              <a:buSzPts val="4200"/>
              <a:buNone/>
              <a:defRPr sz="4200"/>
            </a:lvl7pPr>
            <a:lvl8pPr lvl="7" algn="ctr">
              <a:lnSpc>
                <a:spcPct val="100000"/>
              </a:lnSpc>
              <a:spcBef>
                <a:spcPts val="400"/>
              </a:spcBef>
              <a:spcAft>
                <a:spcPts val="0"/>
              </a:spcAft>
              <a:buSzPts val="4200"/>
              <a:buNone/>
              <a:defRPr sz="4200"/>
            </a:lvl8pPr>
            <a:lvl9pPr lvl="8" algn="ctr">
              <a:lnSpc>
                <a:spcPct val="100000"/>
              </a:lnSpc>
              <a:spcBef>
                <a:spcPts val="400"/>
              </a:spcBef>
              <a:spcAft>
                <a:spcPts val="0"/>
              </a:spcAft>
              <a:buSzPts val="4200"/>
              <a:buNone/>
              <a:defRPr sz="4200"/>
            </a:lvl9pPr>
          </a:lstStyle>
          <a:p/>
        </p:txBody>
      </p:sp>
      <p:sp>
        <p:nvSpPr>
          <p:cNvPr id="178" name="Google Shape;178;p9"/>
          <p:cNvSpPr txBox="1"/>
          <p:nvPr>
            <p:ph idx="15" type="body"/>
          </p:nvPr>
        </p:nvSpPr>
        <p:spPr>
          <a:xfrm>
            <a:off x="11780354" y="7704802"/>
            <a:ext cx="4591500" cy="1897200"/>
          </a:xfrm>
          <a:prstGeom prst="rect">
            <a:avLst/>
          </a:prstGeom>
        </p:spPr>
        <p:txBody>
          <a:bodyPr anchorCtr="0" anchor="t" bIns="45700" lIns="91425" spcFirstLastPara="1" rIns="91425" wrap="square" tIns="45700">
            <a:normAutofit/>
          </a:bodyPr>
          <a:lstStyle>
            <a:lvl1pPr indent="-374650" lvl="0" marL="457200" algn="ctr">
              <a:spcBef>
                <a:spcPts val="640"/>
              </a:spcBef>
              <a:spcAft>
                <a:spcPts val="0"/>
              </a:spcAft>
              <a:buSzPts val="2300"/>
              <a:buChar char="•"/>
              <a:defRPr/>
            </a:lvl1pPr>
            <a:lvl2pPr indent="-374650" lvl="1" marL="914400">
              <a:spcBef>
                <a:spcPts val="560"/>
              </a:spcBef>
              <a:spcAft>
                <a:spcPts val="0"/>
              </a:spcAft>
              <a:buSzPts val="2300"/>
              <a:buChar char="–"/>
              <a:defRPr/>
            </a:lvl2pPr>
            <a:lvl3pPr indent="-374650" lvl="2" marL="1371600">
              <a:spcBef>
                <a:spcPts val="480"/>
              </a:spcBef>
              <a:spcAft>
                <a:spcPts val="0"/>
              </a:spcAft>
              <a:buSzPts val="2300"/>
              <a:buChar char="•"/>
              <a:defRPr/>
            </a:lvl3pPr>
            <a:lvl4pPr indent="-374650" lvl="3" marL="1828800">
              <a:spcBef>
                <a:spcPts val="400"/>
              </a:spcBef>
              <a:spcAft>
                <a:spcPts val="0"/>
              </a:spcAft>
              <a:buSzPts val="2300"/>
              <a:buChar char="–"/>
              <a:defRPr/>
            </a:lvl4pPr>
            <a:lvl5pPr indent="-374650" lvl="4" marL="2286000">
              <a:spcBef>
                <a:spcPts val="400"/>
              </a:spcBef>
              <a:spcAft>
                <a:spcPts val="0"/>
              </a:spcAft>
              <a:buSzPts val="2300"/>
              <a:buChar char="»"/>
              <a:defRPr/>
            </a:lvl5pPr>
            <a:lvl6pPr indent="-374650" lvl="5" marL="2743200">
              <a:spcBef>
                <a:spcPts val="400"/>
              </a:spcBef>
              <a:spcAft>
                <a:spcPts val="0"/>
              </a:spcAft>
              <a:buSzPts val="2300"/>
              <a:buChar char="•"/>
              <a:defRPr/>
            </a:lvl6pPr>
            <a:lvl7pPr indent="-374650" lvl="6" marL="3200400">
              <a:spcBef>
                <a:spcPts val="400"/>
              </a:spcBef>
              <a:spcAft>
                <a:spcPts val="0"/>
              </a:spcAft>
              <a:buSzPts val="2300"/>
              <a:buChar char="•"/>
              <a:defRPr/>
            </a:lvl7pPr>
            <a:lvl8pPr indent="-374650" lvl="7" marL="3657600">
              <a:spcBef>
                <a:spcPts val="400"/>
              </a:spcBef>
              <a:spcAft>
                <a:spcPts val="0"/>
              </a:spcAft>
              <a:buSzPts val="2300"/>
              <a:buChar char="•"/>
              <a:defRPr/>
            </a:lvl8pPr>
            <a:lvl9pPr indent="-374650" lvl="8" marL="4114800">
              <a:spcBef>
                <a:spcPts val="400"/>
              </a:spcBef>
              <a:spcAft>
                <a:spcPts val="0"/>
              </a:spcAft>
              <a:buSzPts val="23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242500"/>
            <a:ext cx="16809300" cy="1274400"/>
          </a:xfrm>
          <a:prstGeom prst="rect">
            <a:avLst/>
          </a:prstGeom>
          <a:noFill/>
          <a:ln>
            <a:noFill/>
          </a:ln>
        </p:spPr>
        <p:txBody>
          <a:bodyPr anchorCtr="0" anchor="t" bIns="45700" lIns="91425" spcFirstLastPara="1" rIns="91425" wrap="square" tIns="45700">
            <a:normAutofit/>
          </a:bodyPr>
          <a:lstStyle>
            <a:lvl1pPr lvl="0" marR="0" rtl="0">
              <a:spcBef>
                <a:spcPts val="0"/>
              </a:spcBef>
              <a:spcAft>
                <a:spcPts val="0"/>
              </a:spcAft>
              <a:buClr>
                <a:schemeClr val="dk1"/>
              </a:buClr>
              <a:buSzPts val="8450"/>
              <a:buFont typeface="Poppins"/>
              <a:buNone/>
              <a:defRPr b="1" i="0" sz="8450" u="none" cap="none" strike="noStrik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2633750"/>
            <a:ext cx="8229600" cy="4526100"/>
          </a:xfrm>
          <a:prstGeom prst="rect">
            <a:avLst/>
          </a:prstGeom>
          <a:noFill/>
          <a:ln>
            <a:noFill/>
          </a:ln>
        </p:spPr>
        <p:txBody>
          <a:bodyPr anchorCtr="0" anchor="t" bIns="45700" lIns="91425" spcFirstLastPara="1" rIns="91425" wrap="square" tIns="45700">
            <a:normAutofit/>
          </a:bodyPr>
          <a:lstStyle>
            <a:lvl1pPr indent="-374650" lvl="0" marL="457200" marR="0" rtl="0" algn="l">
              <a:spcBef>
                <a:spcPts val="640"/>
              </a:spcBef>
              <a:spcAft>
                <a:spcPts val="0"/>
              </a:spcAft>
              <a:buClr>
                <a:schemeClr val="dk1"/>
              </a:buClr>
              <a:buSzPts val="2300"/>
              <a:buFont typeface="Asap"/>
              <a:buChar char="•"/>
              <a:defRPr i="0" sz="2300" u="none" cap="none" strike="noStrike">
                <a:solidFill>
                  <a:schemeClr val="dk1"/>
                </a:solidFill>
                <a:latin typeface="Asap"/>
                <a:ea typeface="Asap"/>
                <a:cs typeface="Asap"/>
                <a:sym typeface="Asap"/>
              </a:defRPr>
            </a:lvl1pPr>
            <a:lvl2pPr indent="-374650" lvl="1" marL="914400" marR="0" rtl="0" algn="l">
              <a:spcBef>
                <a:spcPts val="560"/>
              </a:spcBef>
              <a:spcAft>
                <a:spcPts val="0"/>
              </a:spcAft>
              <a:buClr>
                <a:schemeClr val="dk1"/>
              </a:buClr>
              <a:buSzPts val="2300"/>
              <a:buFont typeface="Asap"/>
              <a:buChar char="–"/>
              <a:defRPr i="0" sz="2300" u="none" cap="none" strike="noStrike">
                <a:solidFill>
                  <a:schemeClr val="dk1"/>
                </a:solidFill>
                <a:latin typeface="Asap"/>
                <a:ea typeface="Asap"/>
                <a:cs typeface="Asap"/>
                <a:sym typeface="Asap"/>
              </a:defRPr>
            </a:lvl2pPr>
            <a:lvl3pPr indent="-374650" lvl="2" marL="1371600" marR="0" rtl="0" algn="l">
              <a:spcBef>
                <a:spcPts val="480"/>
              </a:spcBef>
              <a:spcAft>
                <a:spcPts val="0"/>
              </a:spcAft>
              <a:buClr>
                <a:schemeClr val="dk1"/>
              </a:buClr>
              <a:buSzPts val="2300"/>
              <a:buFont typeface="Asap"/>
              <a:buChar char="•"/>
              <a:defRPr i="0" sz="2300" u="none" cap="none" strike="noStrike">
                <a:solidFill>
                  <a:schemeClr val="dk1"/>
                </a:solidFill>
                <a:latin typeface="Asap"/>
                <a:ea typeface="Asap"/>
                <a:cs typeface="Asap"/>
                <a:sym typeface="Asap"/>
              </a:defRPr>
            </a:lvl3pPr>
            <a:lvl4pPr indent="-374650" lvl="3" marL="1828800" marR="0" rtl="0" algn="l">
              <a:spcBef>
                <a:spcPts val="400"/>
              </a:spcBef>
              <a:spcAft>
                <a:spcPts val="0"/>
              </a:spcAft>
              <a:buClr>
                <a:schemeClr val="dk1"/>
              </a:buClr>
              <a:buSzPts val="2300"/>
              <a:buFont typeface="Asap"/>
              <a:buChar char="–"/>
              <a:defRPr i="0" sz="2300" u="none" cap="none" strike="noStrike">
                <a:solidFill>
                  <a:schemeClr val="dk1"/>
                </a:solidFill>
                <a:latin typeface="Asap"/>
                <a:ea typeface="Asap"/>
                <a:cs typeface="Asap"/>
                <a:sym typeface="Asap"/>
              </a:defRPr>
            </a:lvl4pPr>
            <a:lvl5pPr indent="-374650" lvl="4" marL="2286000" marR="0" rtl="0" algn="l">
              <a:spcBef>
                <a:spcPts val="400"/>
              </a:spcBef>
              <a:spcAft>
                <a:spcPts val="0"/>
              </a:spcAft>
              <a:buClr>
                <a:schemeClr val="dk1"/>
              </a:buClr>
              <a:buSzPts val="2300"/>
              <a:buFont typeface="Asap"/>
              <a:buChar char="»"/>
              <a:defRPr i="0" sz="2300" u="none" cap="none" strike="noStrike">
                <a:solidFill>
                  <a:schemeClr val="dk1"/>
                </a:solidFill>
                <a:latin typeface="Asap"/>
                <a:ea typeface="Asap"/>
                <a:cs typeface="Asap"/>
                <a:sym typeface="Asap"/>
              </a:defRPr>
            </a:lvl5pPr>
            <a:lvl6pPr indent="-374650" lvl="5" marL="2743200" marR="0" rtl="0" algn="l">
              <a:spcBef>
                <a:spcPts val="400"/>
              </a:spcBef>
              <a:spcAft>
                <a:spcPts val="0"/>
              </a:spcAft>
              <a:buClr>
                <a:schemeClr val="dk1"/>
              </a:buClr>
              <a:buSzPts val="2300"/>
              <a:buFont typeface="Asap"/>
              <a:buChar char="•"/>
              <a:defRPr i="0" sz="2300" u="none" cap="none" strike="noStrike">
                <a:solidFill>
                  <a:schemeClr val="dk1"/>
                </a:solidFill>
                <a:latin typeface="Asap"/>
                <a:ea typeface="Asap"/>
                <a:cs typeface="Asap"/>
                <a:sym typeface="Asap"/>
              </a:defRPr>
            </a:lvl6pPr>
            <a:lvl7pPr indent="-374650" lvl="6" marL="3200400" marR="0" rtl="0" algn="l">
              <a:spcBef>
                <a:spcPts val="400"/>
              </a:spcBef>
              <a:spcAft>
                <a:spcPts val="0"/>
              </a:spcAft>
              <a:buClr>
                <a:schemeClr val="dk1"/>
              </a:buClr>
              <a:buSzPts val="2300"/>
              <a:buFont typeface="Asap"/>
              <a:buChar char="•"/>
              <a:defRPr i="0" sz="2300" u="none" cap="none" strike="noStrike">
                <a:solidFill>
                  <a:schemeClr val="dk1"/>
                </a:solidFill>
                <a:latin typeface="Asap"/>
                <a:ea typeface="Asap"/>
                <a:cs typeface="Asap"/>
                <a:sym typeface="Asap"/>
              </a:defRPr>
            </a:lvl7pPr>
            <a:lvl8pPr indent="-374650" lvl="7" marL="3657600" marR="0" rtl="0" algn="l">
              <a:spcBef>
                <a:spcPts val="400"/>
              </a:spcBef>
              <a:spcAft>
                <a:spcPts val="0"/>
              </a:spcAft>
              <a:buClr>
                <a:schemeClr val="dk1"/>
              </a:buClr>
              <a:buSzPts val="2300"/>
              <a:buFont typeface="Asap"/>
              <a:buChar char="•"/>
              <a:defRPr i="0" sz="2300" u="none" cap="none" strike="noStrike">
                <a:solidFill>
                  <a:schemeClr val="dk1"/>
                </a:solidFill>
                <a:latin typeface="Asap"/>
                <a:ea typeface="Asap"/>
                <a:cs typeface="Asap"/>
                <a:sym typeface="Asap"/>
              </a:defRPr>
            </a:lvl8pPr>
            <a:lvl9pPr indent="-374650" lvl="8" marL="4114800" marR="0" rtl="0" algn="l">
              <a:spcBef>
                <a:spcPts val="400"/>
              </a:spcBef>
              <a:spcAft>
                <a:spcPts val="0"/>
              </a:spcAft>
              <a:buClr>
                <a:schemeClr val="dk1"/>
              </a:buClr>
              <a:buSzPts val="2300"/>
              <a:buFont typeface="Asap"/>
              <a:buChar char="•"/>
              <a:defRPr i="0" sz="2300" u="none" cap="none" strike="noStrike">
                <a:solidFill>
                  <a:schemeClr val="dk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32.png"/><Relationship Id="rId7"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4.jpg"/><Relationship Id="rId5" Type="http://schemas.openxmlformats.org/officeDocument/2006/relationships/image" Target="../media/image23.jpg"/><Relationship Id="rId6" Type="http://schemas.openxmlformats.org/officeDocument/2006/relationships/image" Target="../media/image37.png"/><Relationship Id="rId7"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51.jpg"/><Relationship Id="rId5"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82" name="Shape 182"/>
        <p:cNvGrpSpPr/>
        <p:nvPr/>
      </p:nvGrpSpPr>
      <p:grpSpPr>
        <a:xfrm>
          <a:off x="0" y="0"/>
          <a:ext cx="0" cy="0"/>
          <a:chOff x="0" y="0"/>
          <a:chExt cx="0" cy="0"/>
        </a:xfrm>
      </p:grpSpPr>
      <p:pic>
        <p:nvPicPr>
          <p:cNvPr id="183" name="Google Shape;183;p10"/>
          <p:cNvPicPr preferRelativeResize="0"/>
          <p:nvPr/>
        </p:nvPicPr>
        <p:blipFill>
          <a:blip r:embed="rId3">
            <a:alphaModFix/>
          </a:blip>
          <a:stretch>
            <a:fillRect/>
          </a:stretch>
        </p:blipFill>
        <p:spPr>
          <a:xfrm>
            <a:off x="16223220" y="8074800"/>
            <a:ext cx="2640609" cy="1880650"/>
          </a:xfrm>
          <a:prstGeom prst="rect">
            <a:avLst/>
          </a:prstGeom>
          <a:noFill/>
          <a:ln>
            <a:noFill/>
          </a:ln>
        </p:spPr>
      </p:pic>
      <p:pic>
        <p:nvPicPr>
          <p:cNvPr id="184" name="Google Shape;184;p10"/>
          <p:cNvPicPr preferRelativeResize="0"/>
          <p:nvPr/>
        </p:nvPicPr>
        <p:blipFill>
          <a:blip r:embed="rId4">
            <a:alphaModFix/>
          </a:blip>
          <a:stretch>
            <a:fillRect/>
          </a:stretch>
        </p:blipFill>
        <p:spPr>
          <a:xfrm>
            <a:off x="10482856" y="8255407"/>
            <a:ext cx="3651764" cy="1519450"/>
          </a:xfrm>
          <a:prstGeom prst="rect">
            <a:avLst/>
          </a:prstGeom>
          <a:noFill/>
          <a:ln>
            <a:noFill/>
          </a:ln>
        </p:spPr>
      </p:pic>
      <p:pic>
        <p:nvPicPr>
          <p:cNvPr id="185" name="Google Shape;185;p10"/>
          <p:cNvPicPr preferRelativeResize="0"/>
          <p:nvPr/>
        </p:nvPicPr>
        <p:blipFill>
          <a:blip r:embed="rId5">
            <a:alphaModFix/>
          </a:blip>
          <a:stretch>
            <a:fillRect/>
          </a:stretch>
        </p:blipFill>
        <p:spPr>
          <a:xfrm>
            <a:off x="12126548" y="1343737"/>
            <a:ext cx="3310799" cy="1484157"/>
          </a:xfrm>
          <a:prstGeom prst="rect">
            <a:avLst/>
          </a:prstGeom>
          <a:noFill/>
          <a:ln>
            <a:noFill/>
          </a:ln>
        </p:spPr>
      </p:pic>
      <p:pic>
        <p:nvPicPr>
          <p:cNvPr id="186" name="Google Shape;186;p10"/>
          <p:cNvPicPr preferRelativeResize="0"/>
          <p:nvPr/>
        </p:nvPicPr>
        <p:blipFill rotWithShape="1">
          <a:blip r:embed="rId6">
            <a:alphaModFix/>
          </a:blip>
          <a:srcRect b="7612" l="1739" r="0" t="0"/>
          <a:stretch/>
        </p:blipFill>
        <p:spPr>
          <a:xfrm>
            <a:off x="0" y="559050"/>
            <a:ext cx="11606851" cy="9727950"/>
          </a:xfrm>
          <a:prstGeom prst="rect">
            <a:avLst/>
          </a:prstGeom>
          <a:noFill/>
          <a:ln>
            <a:noFill/>
          </a:ln>
        </p:spPr>
      </p:pic>
      <p:grpSp>
        <p:nvGrpSpPr>
          <p:cNvPr id="187" name="Google Shape;187;p10"/>
          <p:cNvGrpSpPr/>
          <p:nvPr/>
        </p:nvGrpSpPr>
        <p:grpSpPr>
          <a:xfrm>
            <a:off x="5703500" y="3435001"/>
            <a:ext cx="13210375" cy="4187858"/>
            <a:chOff x="0" y="-9525"/>
            <a:chExt cx="3479276" cy="1102975"/>
          </a:xfrm>
        </p:grpSpPr>
        <p:sp>
          <p:nvSpPr>
            <p:cNvPr id="188" name="Google Shape;188;p10"/>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txBox="1"/>
            <p:nvPr/>
          </p:nvSpPr>
          <p:spPr>
            <a:xfrm>
              <a:off x="0" y="-9525"/>
              <a:ext cx="3479276" cy="1102975"/>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0" name="Google Shape;190;p10"/>
          <p:cNvSpPr txBox="1"/>
          <p:nvPr/>
        </p:nvSpPr>
        <p:spPr>
          <a:xfrm>
            <a:off x="6684434" y="3812656"/>
            <a:ext cx="10861800" cy="2539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SzPts val="1100"/>
              <a:buNone/>
            </a:pPr>
            <a:r>
              <a:rPr b="1" lang="en-US" sz="8250">
                <a:solidFill>
                  <a:schemeClr val="dk1"/>
                </a:solidFill>
                <a:latin typeface="Poppins"/>
                <a:ea typeface="Poppins"/>
                <a:cs typeface="Poppins"/>
                <a:sym typeface="Poppins"/>
              </a:rPr>
              <a:t>EXPERIENCE PROTOTYPES</a:t>
            </a:r>
            <a:endParaRPr b="1" sz="8250">
              <a:solidFill>
                <a:srgbClr val="282828"/>
              </a:solidFill>
              <a:latin typeface="Poppins"/>
              <a:ea typeface="Poppins"/>
              <a:cs typeface="Poppins"/>
              <a:sym typeface="Poppins"/>
            </a:endParaRPr>
          </a:p>
        </p:txBody>
      </p:sp>
      <p:sp>
        <p:nvSpPr>
          <p:cNvPr id="191" name="Google Shape;191;p10"/>
          <p:cNvSpPr txBox="1"/>
          <p:nvPr/>
        </p:nvSpPr>
        <p:spPr>
          <a:xfrm>
            <a:off x="6890227" y="6352462"/>
            <a:ext cx="106560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Asap"/>
                <a:ea typeface="Asap"/>
                <a:cs typeface="Asap"/>
                <a:sym typeface="Asap"/>
              </a:rPr>
              <a:t>Team Name: JAMJ, (Jonah Blaydes-Greenberg, </a:t>
            </a:r>
            <a:r>
              <a:rPr lang="en-US" sz="3000">
                <a:solidFill>
                  <a:schemeClr val="dk1"/>
                </a:solidFill>
                <a:latin typeface="Asap"/>
                <a:ea typeface="Asap"/>
                <a:cs typeface="Asap"/>
                <a:sym typeface="Asap"/>
              </a:rPr>
              <a:t>Alex Yansouni, </a:t>
            </a:r>
            <a:r>
              <a:rPr lang="en-US" sz="3000">
                <a:solidFill>
                  <a:schemeClr val="dk1"/>
                </a:solidFill>
                <a:latin typeface="Asap"/>
                <a:ea typeface="Asap"/>
                <a:cs typeface="Asap"/>
                <a:sym typeface="Asap"/>
              </a:rPr>
              <a:t>Meghana Paturu, Jennifer Lew) </a:t>
            </a:r>
            <a:endParaRPr sz="3000">
              <a:solidFill>
                <a:schemeClr val="dk1"/>
              </a:solidFill>
              <a:latin typeface="Asap"/>
              <a:ea typeface="Asap"/>
              <a:cs typeface="Asap"/>
              <a:sym typeface="Asap"/>
            </a:endParaRPr>
          </a:p>
        </p:txBody>
      </p:sp>
      <p:pic>
        <p:nvPicPr>
          <p:cNvPr id="192" name="Google Shape;192;p10"/>
          <p:cNvPicPr preferRelativeResize="0"/>
          <p:nvPr/>
        </p:nvPicPr>
        <p:blipFill>
          <a:blip r:embed="rId7">
            <a:alphaModFix/>
          </a:blip>
          <a:stretch>
            <a:fillRect/>
          </a:stretch>
        </p:blipFill>
        <p:spPr>
          <a:xfrm>
            <a:off x="16926700" y="2348210"/>
            <a:ext cx="1646050" cy="15194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21" name="Shape 321"/>
        <p:cNvGrpSpPr/>
        <p:nvPr/>
      </p:nvGrpSpPr>
      <p:grpSpPr>
        <a:xfrm>
          <a:off x="0" y="0"/>
          <a:ext cx="0" cy="0"/>
          <a:chOff x="0" y="0"/>
          <a:chExt cx="0" cy="0"/>
        </a:xfrm>
      </p:grpSpPr>
      <p:sp>
        <p:nvSpPr>
          <p:cNvPr id="322" name="Google Shape;322;p19"/>
          <p:cNvSpPr/>
          <p:nvPr/>
        </p:nvSpPr>
        <p:spPr>
          <a:xfrm>
            <a:off x="9541105" y="5385239"/>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chemeClr val="accent4"/>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23" name="Google Shape;323;p19"/>
          <p:cNvSpPr txBox="1"/>
          <p:nvPr/>
        </p:nvSpPr>
        <p:spPr>
          <a:xfrm>
            <a:off x="9602663" y="5475750"/>
            <a:ext cx="6170400" cy="628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1900">
                <a:solidFill>
                  <a:schemeClr val="dk1"/>
                </a:solidFill>
                <a:latin typeface="Asap"/>
                <a:ea typeface="Asap"/>
                <a:cs typeface="Asap"/>
                <a:sym typeface="Asap"/>
              </a:rPr>
              <a:t>How might we create AI-driven tools that encourage collaboration and learning rather than shortcutting?</a:t>
            </a:r>
            <a:endParaRPr b="1" sz="1900">
              <a:solidFill>
                <a:srgbClr val="282828"/>
              </a:solidFill>
              <a:latin typeface="Asap"/>
              <a:ea typeface="Asap"/>
              <a:cs typeface="Asap"/>
              <a:sym typeface="Asap"/>
            </a:endParaRPr>
          </a:p>
        </p:txBody>
      </p:sp>
      <p:sp>
        <p:nvSpPr>
          <p:cNvPr id="324" name="Google Shape;324;p19"/>
          <p:cNvSpPr/>
          <p:nvPr/>
        </p:nvSpPr>
        <p:spPr>
          <a:xfrm>
            <a:off x="668160" y="999375"/>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BDBDBD"/>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25" name="Google Shape;325;p19"/>
          <p:cNvSpPr txBox="1"/>
          <p:nvPr/>
        </p:nvSpPr>
        <p:spPr>
          <a:xfrm>
            <a:off x="791300" y="1083675"/>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redesign a 2000-person lecture to be more engaging and personalized?</a:t>
            </a:r>
            <a:endParaRPr b="1" sz="2000">
              <a:solidFill>
                <a:srgbClr val="282828"/>
              </a:solidFill>
              <a:latin typeface="Asap"/>
              <a:ea typeface="Asap"/>
              <a:cs typeface="Asap"/>
              <a:sym typeface="Asap"/>
            </a:endParaRPr>
          </a:p>
        </p:txBody>
      </p:sp>
      <p:sp>
        <p:nvSpPr>
          <p:cNvPr id="326" name="Google Shape;326;p19"/>
          <p:cNvSpPr/>
          <p:nvPr/>
        </p:nvSpPr>
        <p:spPr>
          <a:xfrm>
            <a:off x="10601680" y="678487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27" name="Google Shape;327;p19"/>
          <p:cNvSpPr/>
          <p:nvPr/>
        </p:nvSpPr>
        <p:spPr>
          <a:xfrm>
            <a:off x="524833" y="7163468"/>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C27BA0"/>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28" name="Google Shape;328;p19"/>
          <p:cNvSpPr/>
          <p:nvPr/>
        </p:nvSpPr>
        <p:spPr>
          <a:xfrm>
            <a:off x="9395074" y="231718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9FC5E8"/>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29" name="Google Shape;329;p19"/>
          <p:cNvSpPr/>
          <p:nvPr/>
        </p:nvSpPr>
        <p:spPr>
          <a:xfrm>
            <a:off x="11163512" y="28957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30" name="Google Shape;330;p19"/>
          <p:cNvSpPr/>
          <p:nvPr/>
        </p:nvSpPr>
        <p:spPr>
          <a:xfrm>
            <a:off x="9802555" y="3687714"/>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chemeClr val="accent2"/>
          </a:solidFill>
          <a:ln cap="sq" cmpd="sng" w="38100">
            <a:solidFill>
              <a:srgbClr val="511A1A"/>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31" name="Google Shape;331;p19"/>
          <p:cNvSpPr/>
          <p:nvPr/>
        </p:nvSpPr>
        <p:spPr>
          <a:xfrm>
            <a:off x="1213930" y="2751652"/>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32" name="Google Shape;332;p19"/>
          <p:cNvSpPr/>
          <p:nvPr/>
        </p:nvSpPr>
        <p:spPr>
          <a:xfrm>
            <a:off x="4076880" y="894167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EA9999"/>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33" name="Google Shape;333;p19"/>
          <p:cNvSpPr txBox="1"/>
          <p:nvPr/>
        </p:nvSpPr>
        <p:spPr>
          <a:xfrm>
            <a:off x="11225075" y="441738"/>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democratize peer tutoring so that every student has equal access to personalized help?</a:t>
            </a:r>
            <a:endParaRPr b="1" sz="2000">
              <a:solidFill>
                <a:srgbClr val="282828"/>
              </a:solidFill>
              <a:latin typeface="Asap"/>
              <a:ea typeface="Asap"/>
              <a:cs typeface="Asap"/>
              <a:sym typeface="Asap"/>
            </a:endParaRPr>
          </a:p>
        </p:txBody>
      </p:sp>
      <p:sp>
        <p:nvSpPr>
          <p:cNvPr id="334" name="Google Shape;334;p19"/>
          <p:cNvSpPr txBox="1"/>
          <p:nvPr/>
        </p:nvSpPr>
        <p:spPr>
          <a:xfrm>
            <a:off x="9456638" y="2401000"/>
            <a:ext cx="6170400" cy="8634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1700">
                <a:solidFill>
                  <a:schemeClr val="dk1"/>
                </a:solidFill>
                <a:latin typeface="Asap"/>
                <a:ea typeface="Asap"/>
                <a:cs typeface="Asap"/>
                <a:sym typeface="Asap"/>
              </a:rPr>
              <a:t>How might we make student support systems more flexible, addressing everyone's needs without slowing down advanced students?</a:t>
            </a:r>
            <a:endParaRPr b="1" sz="1700">
              <a:solidFill>
                <a:srgbClr val="282828"/>
              </a:solidFill>
              <a:latin typeface="Asap"/>
              <a:ea typeface="Asap"/>
              <a:cs typeface="Asap"/>
              <a:sym typeface="Asap"/>
            </a:endParaRPr>
          </a:p>
        </p:txBody>
      </p:sp>
      <p:sp>
        <p:nvSpPr>
          <p:cNvPr id="335" name="Google Shape;335;p19"/>
          <p:cNvSpPr txBox="1"/>
          <p:nvPr/>
        </p:nvSpPr>
        <p:spPr>
          <a:xfrm>
            <a:off x="9864113" y="3729625"/>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incentivize tutors to help with the learning process rather than just provide answers?</a:t>
            </a:r>
            <a:endParaRPr sz="2000">
              <a:solidFill>
                <a:schemeClr val="dk1"/>
              </a:solidFill>
              <a:latin typeface="Asap"/>
              <a:ea typeface="Asap"/>
              <a:cs typeface="Asap"/>
              <a:sym typeface="Asap"/>
            </a:endParaRPr>
          </a:p>
        </p:txBody>
      </p:sp>
      <p:sp>
        <p:nvSpPr>
          <p:cNvPr id="336" name="Google Shape;336;p19"/>
          <p:cNvSpPr txBox="1"/>
          <p:nvPr/>
        </p:nvSpPr>
        <p:spPr>
          <a:xfrm>
            <a:off x="10601675" y="6784875"/>
            <a:ext cx="6170400" cy="965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1900">
                <a:solidFill>
                  <a:schemeClr val="dk1"/>
                </a:solidFill>
                <a:latin typeface="Asap"/>
                <a:ea typeface="Asap"/>
                <a:cs typeface="Asap"/>
                <a:sym typeface="Asap"/>
              </a:rPr>
              <a:t>How might we make lecture content more relevant and applicable to real-world problems to reduce reliance on AI tools?</a:t>
            </a:r>
            <a:endParaRPr b="1" sz="1900">
              <a:solidFill>
                <a:srgbClr val="282828"/>
              </a:solidFill>
              <a:latin typeface="Asap"/>
              <a:ea typeface="Asap"/>
              <a:cs typeface="Asap"/>
              <a:sym typeface="Asap"/>
            </a:endParaRPr>
          </a:p>
        </p:txBody>
      </p:sp>
      <p:sp>
        <p:nvSpPr>
          <p:cNvPr id="337" name="Google Shape;337;p19"/>
          <p:cNvSpPr txBox="1"/>
          <p:nvPr/>
        </p:nvSpPr>
        <p:spPr>
          <a:xfrm>
            <a:off x="1316600" y="2945625"/>
            <a:ext cx="6170400" cy="5625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1700">
                <a:solidFill>
                  <a:schemeClr val="dk1"/>
                </a:solidFill>
                <a:latin typeface="Asap"/>
                <a:ea typeface="Asap"/>
                <a:cs typeface="Asap"/>
                <a:sym typeface="Asap"/>
              </a:rPr>
              <a:t>How might we reduce the over-reliance on AI tools by improving the accessibility and quality of in-person academic support?</a:t>
            </a:r>
            <a:endParaRPr sz="1700">
              <a:solidFill>
                <a:schemeClr val="dk1"/>
              </a:solidFill>
              <a:latin typeface="Asap"/>
              <a:ea typeface="Asap"/>
              <a:cs typeface="Asap"/>
              <a:sym typeface="Asap"/>
            </a:endParaRPr>
          </a:p>
        </p:txBody>
      </p:sp>
      <p:sp>
        <p:nvSpPr>
          <p:cNvPr id="338" name="Google Shape;338;p19"/>
          <p:cNvSpPr txBox="1"/>
          <p:nvPr/>
        </p:nvSpPr>
        <p:spPr>
          <a:xfrm>
            <a:off x="586400" y="7365275"/>
            <a:ext cx="6170400" cy="5625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1700">
                <a:solidFill>
                  <a:schemeClr val="dk1"/>
                </a:solidFill>
                <a:latin typeface="Asap"/>
                <a:ea typeface="Asap"/>
                <a:cs typeface="Asap"/>
                <a:sym typeface="Asap"/>
              </a:rPr>
              <a:t>How might we increase collaboration among students in large lectures to foster community and shared learning responsibility?</a:t>
            </a:r>
            <a:endParaRPr b="1" sz="1700">
              <a:solidFill>
                <a:srgbClr val="282828"/>
              </a:solidFill>
              <a:latin typeface="Asap"/>
              <a:ea typeface="Asap"/>
              <a:cs typeface="Asap"/>
              <a:sym typeface="Asap"/>
            </a:endParaRPr>
          </a:p>
        </p:txBody>
      </p:sp>
      <p:sp>
        <p:nvSpPr>
          <p:cNvPr id="339" name="Google Shape;339;p19"/>
          <p:cNvSpPr txBox="1"/>
          <p:nvPr/>
        </p:nvSpPr>
        <p:spPr>
          <a:xfrm>
            <a:off x="4138438" y="9032188"/>
            <a:ext cx="6170400" cy="595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How might we design learning resources that are more interactive and adaptable to individual students’ needs?</a:t>
            </a:r>
            <a:endParaRPr b="1" sz="1800">
              <a:solidFill>
                <a:srgbClr val="282828"/>
              </a:solidFill>
              <a:latin typeface="Asap"/>
              <a:ea typeface="Asap"/>
              <a:cs typeface="Asap"/>
              <a:sym typeface="Asap"/>
            </a:endParaRPr>
          </a:p>
        </p:txBody>
      </p:sp>
      <p:sp>
        <p:nvSpPr>
          <p:cNvPr id="340" name="Google Shape;340;p19"/>
          <p:cNvSpPr/>
          <p:nvPr/>
        </p:nvSpPr>
        <p:spPr>
          <a:xfrm>
            <a:off x="1213930" y="529472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EA9999"/>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41" name="Google Shape;341;p19"/>
          <p:cNvSpPr txBox="1"/>
          <p:nvPr/>
        </p:nvSpPr>
        <p:spPr>
          <a:xfrm>
            <a:off x="1275488" y="5385238"/>
            <a:ext cx="6170400" cy="628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1900">
                <a:solidFill>
                  <a:schemeClr val="dk1"/>
                </a:solidFill>
                <a:latin typeface="Asap"/>
                <a:ea typeface="Asap"/>
                <a:cs typeface="Asap"/>
                <a:sym typeface="Asap"/>
              </a:rPr>
              <a:t>How might we introduce peer-assisted study sessions in large classes to promote active, group-based learning?</a:t>
            </a:r>
            <a:endParaRPr b="1" sz="1900">
              <a:solidFill>
                <a:srgbClr val="282828"/>
              </a:solidFill>
              <a:latin typeface="Asap"/>
              <a:ea typeface="Asap"/>
              <a:cs typeface="Asap"/>
              <a:sym typeface="Asap"/>
            </a:endParaRPr>
          </a:p>
        </p:txBody>
      </p:sp>
      <p:sp>
        <p:nvSpPr>
          <p:cNvPr id="342" name="Google Shape;342;p19"/>
          <p:cNvSpPr/>
          <p:nvPr/>
        </p:nvSpPr>
        <p:spPr>
          <a:xfrm>
            <a:off x="3016474" y="3728889"/>
            <a:ext cx="10056526" cy="3423461"/>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6B26B"/>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900">
              <a:latin typeface="Asap"/>
              <a:ea typeface="Asap"/>
              <a:cs typeface="Asap"/>
              <a:sym typeface="Asap"/>
            </a:endParaRPr>
          </a:p>
        </p:txBody>
      </p:sp>
      <p:sp>
        <p:nvSpPr>
          <p:cNvPr id="343" name="Google Shape;343;p19"/>
          <p:cNvSpPr txBox="1"/>
          <p:nvPr/>
        </p:nvSpPr>
        <p:spPr>
          <a:xfrm>
            <a:off x="3114849" y="4326686"/>
            <a:ext cx="9858000" cy="20826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b="1" lang="en-US" sz="4100">
                <a:solidFill>
                  <a:schemeClr val="dk1"/>
                </a:solidFill>
                <a:latin typeface="Asap"/>
                <a:ea typeface="Asap"/>
                <a:cs typeface="Asap"/>
                <a:sym typeface="Asap"/>
              </a:rPr>
              <a:t>How might we ensure that TAs at office hours have time to teach the content rather than simply giving answers?</a:t>
            </a:r>
            <a:endParaRPr b="1" sz="4100">
              <a:solidFill>
                <a:srgbClr val="282828"/>
              </a:solidFill>
              <a:latin typeface="Asap"/>
              <a:ea typeface="Asap"/>
              <a:cs typeface="Asap"/>
              <a:sym typeface="Asap"/>
            </a:endParaRPr>
          </a:p>
        </p:txBody>
      </p:sp>
      <p:sp>
        <p:nvSpPr>
          <p:cNvPr id="344" name="Google Shape;344;p19"/>
          <p:cNvSpPr/>
          <p:nvPr/>
        </p:nvSpPr>
        <p:spPr>
          <a:xfrm>
            <a:off x="8856217" y="1227302"/>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B6D7A8"/>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45" name="Google Shape;345;p19"/>
          <p:cNvSpPr txBox="1"/>
          <p:nvPr/>
        </p:nvSpPr>
        <p:spPr>
          <a:xfrm>
            <a:off x="8917763" y="1316938"/>
            <a:ext cx="6170400" cy="5625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1700">
                <a:solidFill>
                  <a:schemeClr val="dk1"/>
                </a:solidFill>
                <a:latin typeface="Asap"/>
                <a:ea typeface="Asap"/>
                <a:cs typeface="Asap"/>
                <a:sym typeface="Asap"/>
              </a:rPr>
              <a:t>How might we design STEM courses that balance difficulty with support, so students are challenged but not overwhelmed?</a:t>
            </a:r>
            <a:endParaRPr b="1" sz="1700">
              <a:solidFill>
                <a:srgbClr val="282828"/>
              </a:solidFill>
              <a:latin typeface="Asap"/>
              <a:ea typeface="Asap"/>
              <a:cs typeface="Asap"/>
              <a:sym typeface="Asap"/>
            </a:endParaRPr>
          </a:p>
        </p:txBody>
      </p:sp>
      <p:sp>
        <p:nvSpPr>
          <p:cNvPr id="346" name="Google Shape;346;p19"/>
          <p:cNvSpPr/>
          <p:nvPr/>
        </p:nvSpPr>
        <p:spPr>
          <a:xfrm>
            <a:off x="9802555" y="793947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A2C4C9"/>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347" name="Google Shape;347;p19"/>
          <p:cNvSpPr txBox="1"/>
          <p:nvPr/>
        </p:nvSpPr>
        <p:spPr>
          <a:xfrm>
            <a:off x="9864113" y="8029988"/>
            <a:ext cx="6170400" cy="5625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1700">
                <a:solidFill>
                  <a:schemeClr val="dk1"/>
                </a:solidFill>
                <a:latin typeface="Asap"/>
                <a:ea typeface="Asap"/>
                <a:cs typeface="Asap"/>
                <a:sym typeface="Asap"/>
              </a:rPr>
              <a:t>How might we create transparency and accountability for students who rely heavily on AI tools in their learning process?</a:t>
            </a:r>
            <a:endParaRPr b="1" sz="1700">
              <a:solidFill>
                <a:srgbClr val="282828"/>
              </a:solidFill>
              <a:latin typeface="Asap"/>
              <a:ea typeface="Asap"/>
              <a:cs typeface="Asap"/>
              <a:sym typeface="Asa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51" name="Shape 351"/>
        <p:cNvGrpSpPr/>
        <p:nvPr/>
      </p:nvGrpSpPr>
      <p:grpSpPr>
        <a:xfrm>
          <a:off x="0" y="0"/>
          <a:ext cx="0" cy="0"/>
          <a:chOff x="0" y="0"/>
          <a:chExt cx="0" cy="0"/>
        </a:xfrm>
      </p:grpSpPr>
      <p:sp>
        <p:nvSpPr>
          <p:cNvPr id="352" name="Google Shape;352;p20"/>
          <p:cNvSpPr/>
          <p:nvPr/>
        </p:nvSpPr>
        <p:spPr>
          <a:xfrm>
            <a:off x="11807400" y="5840800"/>
            <a:ext cx="6392400" cy="383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53" name="Google Shape;353;p20"/>
          <p:cNvSpPr/>
          <p:nvPr/>
        </p:nvSpPr>
        <p:spPr>
          <a:xfrm>
            <a:off x="11946875" y="1683475"/>
            <a:ext cx="61671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54" name="Google Shape;354;p20"/>
          <p:cNvSpPr/>
          <p:nvPr/>
        </p:nvSpPr>
        <p:spPr>
          <a:xfrm>
            <a:off x="163450" y="1894725"/>
            <a:ext cx="61671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55" name="Google Shape;355;p20"/>
          <p:cNvSpPr/>
          <p:nvPr/>
        </p:nvSpPr>
        <p:spPr>
          <a:xfrm>
            <a:off x="163450" y="6347675"/>
            <a:ext cx="61671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56" name="Google Shape;356;p20"/>
          <p:cNvSpPr txBox="1"/>
          <p:nvPr/>
        </p:nvSpPr>
        <p:spPr>
          <a:xfrm>
            <a:off x="742024" y="2258473"/>
            <a:ext cx="4711200" cy="2597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500">
                <a:solidFill>
                  <a:schemeClr val="dk1"/>
                </a:solidFill>
                <a:latin typeface="Asap"/>
                <a:ea typeface="Asap"/>
                <a:cs typeface="Asap"/>
                <a:sym typeface="Asap"/>
              </a:rPr>
              <a:t>We met with “Ada Lovelace,” a </a:t>
            </a:r>
            <a:r>
              <a:rPr b="1" lang="en-US" sz="2500">
                <a:solidFill>
                  <a:schemeClr val="dk1"/>
                </a:solidFill>
                <a:latin typeface="Asap"/>
                <a:ea typeface="Asap"/>
                <a:cs typeface="Asap"/>
                <a:sym typeface="Asap"/>
              </a:rPr>
              <a:t>full-time TA and Edtech Researcher at Stanford University,</a:t>
            </a:r>
            <a:r>
              <a:rPr lang="en-US" sz="2500">
                <a:solidFill>
                  <a:schemeClr val="dk1"/>
                </a:solidFill>
                <a:latin typeface="Asap"/>
                <a:ea typeface="Asap"/>
                <a:cs typeface="Asap"/>
                <a:sym typeface="Asap"/>
              </a:rPr>
              <a:t> who has gone through the </a:t>
            </a:r>
            <a:r>
              <a:rPr b="1" lang="en-US" sz="2500">
                <a:solidFill>
                  <a:schemeClr val="dk1"/>
                </a:solidFill>
                <a:latin typeface="Asap"/>
                <a:ea typeface="Asap"/>
                <a:cs typeface="Asap"/>
                <a:sym typeface="Asap"/>
              </a:rPr>
              <a:t>extensive process</a:t>
            </a:r>
            <a:r>
              <a:rPr lang="en-US" sz="2500">
                <a:solidFill>
                  <a:schemeClr val="dk1"/>
                </a:solidFill>
                <a:latin typeface="Asap"/>
                <a:ea typeface="Asap"/>
                <a:cs typeface="Asap"/>
                <a:sym typeface="Asap"/>
              </a:rPr>
              <a:t> of becoming a TA.</a:t>
            </a:r>
            <a:endParaRPr sz="2500">
              <a:solidFill>
                <a:schemeClr val="dk1"/>
              </a:solidFill>
              <a:latin typeface="Asap"/>
              <a:ea typeface="Asap"/>
              <a:cs typeface="Asap"/>
              <a:sym typeface="Asap"/>
            </a:endParaRPr>
          </a:p>
        </p:txBody>
      </p:sp>
      <p:sp>
        <p:nvSpPr>
          <p:cNvPr id="357" name="Google Shape;357;p20"/>
          <p:cNvSpPr txBox="1"/>
          <p:nvPr/>
        </p:nvSpPr>
        <p:spPr>
          <a:xfrm>
            <a:off x="742025" y="405750"/>
            <a:ext cx="16054800" cy="10776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US" sz="7000">
                <a:solidFill>
                  <a:srgbClr val="282828"/>
                </a:solidFill>
                <a:latin typeface="Poppins"/>
                <a:ea typeface="Poppins"/>
                <a:cs typeface="Poppins"/>
                <a:sym typeface="Poppins"/>
              </a:rPr>
              <a:t>NEW POV #2: “ADA LOVELACE”</a:t>
            </a:r>
            <a:endParaRPr sz="7000"/>
          </a:p>
        </p:txBody>
      </p:sp>
      <p:sp>
        <p:nvSpPr>
          <p:cNvPr id="358" name="Google Shape;358;p20"/>
          <p:cNvSpPr txBox="1"/>
          <p:nvPr/>
        </p:nvSpPr>
        <p:spPr>
          <a:xfrm>
            <a:off x="12388025" y="1943875"/>
            <a:ext cx="5145300" cy="280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800">
                <a:solidFill>
                  <a:schemeClr val="dk1"/>
                </a:solidFill>
                <a:latin typeface="Asap"/>
                <a:ea typeface="Asap"/>
                <a:cs typeface="Asap"/>
                <a:sym typeface="Asap"/>
              </a:rPr>
              <a:t>We were surprised to notice how long and rigorous the hiring process is, yet it lacks proper training for those selected to become TAs.</a:t>
            </a:r>
            <a:endParaRPr sz="2800">
              <a:solidFill>
                <a:schemeClr val="dk1"/>
              </a:solidFill>
              <a:latin typeface="Asap"/>
              <a:ea typeface="Asap"/>
              <a:cs typeface="Asap"/>
              <a:sym typeface="Asap"/>
            </a:endParaRPr>
          </a:p>
        </p:txBody>
      </p:sp>
      <p:sp>
        <p:nvSpPr>
          <p:cNvPr id="359" name="Google Shape;359;p20"/>
          <p:cNvSpPr txBox="1"/>
          <p:nvPr/>
        </p:nvSpPr>
        <p:spPr>
          <a:xfrm>
            <a:off x="395650" y="6726125"/>
            <a:ext cx="5934900" cy="280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700">
                <a:solidFill>
                  <a:schemeClr val="dk1"/>
                </a:solidFill>
                <a:latin typeface="Asap"/>
                <a:ea typeface="Asap"/>
                <a:cs typeface="Asap"/>
                <a:sym typeface="Asap"/>
              </a:rPr>
              <a:t>We wonder if this means that many potential candidates are excluded because they don't fit into the narrow criteria required to complete the process. </a:t>
            </a:r>
            <a:endParaRPr sz="2700">
              <a:solidFill>
                <a:schemeClr val="dk1"/>
              </a:solidFill>
              <a:latin typeface="Asap"/>
              <a:ea typeface="Asap"/>
              <a:cs typeface="Asap"/>
              <a:sym typeface="Asap"/>
            </a:endParaRPr>
          </a:p>
        </p:txBody>
      </p:sp>
      <p:sp>
        <p:nvSpPr>
          <p:cNvPr id="360" name="Google Shape;360;p20"/>
          <p:cNvSpPr txBox="1"/>
          <p:nvPr/>
        </p:nvSpPr>
        <p:spPr>
          <a:xfrm>
            <a:off x="12527525" y="6045100"/>
            <a:ext cx="5005800" cy="34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600">
                <a:solidFill>
                  <a:schemeClr val="dk1"/>
                </a:solidFill>
                <a:latin typeface="Asap"/>
                <a:ea typeface="Asap"/>
                <a:cs typeface="Asap"/>
                <a:sym typeface="Asap"/>
              </a:rPr>
              <a:t>It would be game-changing to </a:t>
            </a:r>
            <a:r>
              <a:rPr b="1" lang="en-US" sz="2600">
                <a:solidFill>
                  <a:schemeClr val="dk1"/>
                </a:solidFill>
                <a:latin typeface="Asap"/>
                <a:ea typeface="Asap"/>
                <a:cs typeface="Asap"/>
                <a:sym typeface="Asap"/>
              </a:rPr>
              <a:t>create a standardized system to prevent bias in hiring TAs and streamline the process, giving more people the opportunity to receive proper training and teach in a less rigid way.</a:t>
            </a:r>
            <a:endParaRPr b="1" sz="2600">
              <a:solidFill>
                <a:schemeClr val="dk1"/>
              </a:solidFill>
              <a:latin typeface="Asap"/>
              <a:ea typeface="Asap"/>
              <a:cs typeface="Asap"/>
              <a:sym typeface="Asap"/>
            </a:endParaRPr>
          </a:p>
          <a:p>
            <a:pPr indent="0" lvl="0" marL="0" rtl="0" algn="l">
              <a:spcBef>
                <a:spcPts val="0"/>
              </a:spcBef>
              <a:spcAft>
                <a:spcPts val="0"/>
              </a:spcAft>
              <a:buNone/>
            </a:pPr>
            <a:r>
              <a:t/>
            </a:r>
            <a:endParaRPr sz="2600">
              <a:solidFill>
                <a:schemeClr val="dk1"/>
              </a:solidFill>
              <a:latin typeface="Asap"/>
              <a:ea typeface="Asap"/>
              <a:cs typeface="Asap"/>
              <a:sym typeface="Asap"/>
            </a:endParaRPr>
          </a:p>
        </p:txBody>
      </p:sp>
      <p:pic>
        <p:nvPicPr>
          <p:cNvPr id="361" name="Google Shape;361;p20"/>
          <p:cNvPicPr preferRelativeResize="0"/>
          <p:nvPr/>
        </p:nvPicPr>
        <p:blipFill rotWithShape="1">
          <a:blip r:embed="rId3">
            <a:alphaModFix/>
          </a:blip>
          <a:srcRect b="8946" l="6912" r="7959" t="8904"/>
          <a:stretch/>
        </p:blipFill>
        <p:spPr>
          <a:xfrm>
            <a:off x="6602975" y="2810050"/>
            <a:ext cx="4332900" cy="41811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65" name="Shape 365"/>
        <p:cNvGrpSpPr/>
        <p:nvPr/>
      </p:nvGrpSpPr>
      <p:grpSpPr>
        <a:xfrm>
          <a:off x="0" y="0"/>
          <a:ext cx="0" cy="0"/>
          <a:chOff x="0" y="0"/>
          <a:chExt cx="0" cy="0"/>
        </a:xfrm>
      </p:grpSpPr>
      <p:sp>
        <p:nvSpPr>
          <p:cNvPr id="366" name="Google Shape;366;p21"/>
          <p:cNvSpPr/>
          <p:nvPr/>
        </p:nvSpPr>
        <p:spPr>
          <a:xfrm>
            <a:off x="668160" y="999375"/>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BDBDBD"/>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Asap"/>
              <a:ea typeface="Asap"/>
              <a:cs typeface="Asap"/>
              <a:sym typeface="Asap"/>
            </a:endParaRPr>
          </a:p>
        </p:txBody>
      </p:sp>
      <p:sp>
        <p:nvSpPr>
          <p:cNvPr id="367" name="Google Shape;367;p21"/>
          <p:cNvSpPr txBox="1"/>
          <p:nvPr/>
        </p:nvSpPr>
        <p:spPr>
          <a:xfrm>
            <a:off x="791300" y="1083675"/>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make the TA hiring process more accessible to a diverse range of candidates?</a:t>
            </a:r>
            <a:endParaRPr b="1" sz="2500">
              <a:solidFill>
                <a:srgbClr val="282828"/>
              </a:solidFill>
              <a:latin typeface="Asap"/>
              <a:ea typeface="Asap"/>
              <a:cs typeface="Asap"/>
              <a:sym typeface="Asap"/>
            </a:endParaRPr>
          </a:p>
        </p:txBody>
      </p:sp>
      <p:sp>
        <p:nvSpPr>
          <p:cNvPr id="368" name="Google Shape;368;p21"/>
          <p:cNvSpPr/>
          <p:nvPr/>
        </p:nvSpPr>
        <p:spPr>
          <a:xfrm>
            <a:off x="729738" y="4503914"/>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6B26B"/>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Asap"/>
              <a:ea typeface="Asap"/>
              <a:cs typeface="Asap"/>
              <a:sym typeface="Asap"/>
            </a:endParaRPr>
          </a:p>
        </p:txBody>
      </p:sp>
      <p:sp>
        <p:nvSpPr>
          <p:cNvPr id="369" name="Google Shape;369;p21"/>
          <p:cNvSpPr/>
          <p:nvPr/>
        </p:nvSpPr>
        <p:spPr>
          <a:xfrm>
            <a:off x="10582030" y="6372352"/>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Asap"/>
              <a:ea typeface="Asap"/>
              <a:cs typeface="Asap"/>
              <a:sym typeface="Asap"/>
            </a:endParaRPr>
          </a:p>
        </p:txBody>
      </p:sp>
      <p:sp>
        <p:nvSpPr>
          <p:cNvPr id="370" name="Google Shape;370;p21"/>
          <p:cNvSpPr/>
          <p:nvPr/>
        </p:nvSpPr>
        <p:spPr>
          <a:xfrm>
            <a:off x="524833" y="7163468"/>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Asap"/>
              <a:ea typeface="Asap"/>
              <a:cs typeface="Asap"/>
              <a:sym typeface="Asap"/>
            </a:endParaRPr>
          </a:p>
        </p:txBody>
      </p:sp>
      <p:sp>
        <p:nvSpPr>
          <p:cNvPr id="371" name="Google Shape;371;p21"/>
          <p:cNvSpPr/>
          <p:nvPr/>
        </p:nvSpPr>
        <p:spPr>
          <a:xfrm>
            <a:off x="9395074" y="231718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9FC5E8"/>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Asap"/>
              <a:ea typeface="Asap"/>
              <a:cs typeface="Asap"/>
              <a:sym typeface="Asap"/>
            </a:endParaRPr>
          </a:p>
        </p:txBody>
      </p:sp>
      <p:sp>
        <p:nvSpPr>
          <p:cNvPr id="372" name="Google Shape;372;p21"/>
          <p:cNvSpPr/>
          <p:nvPr/>
        </p:nvSpPr>
        <p:spPr>
          <a:xfrm>
            <a:off x="11163512" y="28957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Asap"/>
              <a:ea typeface="Asap"/>
              <a:cs typeface="Asap"/>
              <a:sym typeface="Asap"/>
            </a:endParaRPr>
          </a:p>
        </p:txBody>
      </p:sp>
      <p:sp>
        <p:nvSpPr>
          <p:cNvPr id="373" name="Google Shape;373;p21"/>
          <p:cNvSpPr/>
          <p:nvPr/>
        </p:nvSpPr>
        <p:spPr>
          <a:xfrm>
            <a:off x="9740980" y="4344764"/>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chemeClr val="accent2"/>
          </a:solidFill>
          <a:ln cap="sq" cmpd="sng" w="38100">
            <a:solidFill>
              <a:srgbClr val="511A1A"/>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Asap"/>
              <a:ea typeface="Asap"/>
              <a:cs typeface="Asap"/>
              <a:sym typeface="Asap"/>
            </a:endParaRPr>
          </a:p>
        </p:txBody>
      </p:sp>
      <p:sp>
        <p:nvSpPr>
          <p:cNvPr id="374" name="Google Shape;374;p21"/>
          <p:cNvSpPr/>
          <p:nvPr/>
        </p:nvSpPr>
        <p:spPr>
          <a:xfrm>
            <a:off x="9699880" y="7664852"/>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Asap"/>
              <a:ea typeface="Asap"/>
              <a:cs typeface="Asap"/>
              <a:sym typeface="Asap"/>
            </a:endParaRPr>
          </a:p>
        </p:txBody>
      </p:sp>
      <p:sp>
        <p:nvSpPr>
          <p:cNvPr id="375" name="Google Shape;375;p21"/>
          <p:cNvSpPr/>
          <p:nvPr/>
        </p:nvSpPr>
        <p:spPr>
          <a:xfrm>
            <a:off x="4076880" y="894167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EA9999"/>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Asap"/>
              <a:ea typeface="Asap"/>
              <a:cs typeface="Asap"/>
              <a:sym typeface="Asap"/>
            </a:endParaRPr>
          </a:p>
        </p:txBody>
      </p:sp>
      <p:sp>
        <p:nvSpPr>
          <p:cNvPr id="376" name="Google Shape;376;p21"/>
          <p:cNvSpPr txBox="1"/>
          <p:nvPr/>
        </p:nvSpPr>
        <p:spPr>
          <a:xfrm>
            <a:off x="791300" y="4533825"/>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create a more inclusive and supportive environment for prospective TAs during hiring?</a:t>
            </a:r>
            <a:endParaRPr b="1" sz="2500">
              <a:solidFill>
                <a:srgbClr val="282828"/>
              </a:solidFill>
              <a:latin typeface="Asap"/>
              <a:ea typeface="Asap"/>
              <a:cs typeface="Asap"/>
              <a:sym typeface="Asap"/>
            </a:endParaRPr>
          </a:p>
        </p:txBody>
      </p:sp>
      <p:sp>
        <p:nvSpPr>
          <p:cNvPr id="377" name="Google Shape;377;p21"/>
          <p:cNvSpPr txBox="1"/>
          <p:nvPr/>
        </p:nvSpPr>
        <p:spPr>
          <a:xfrm>
            <a:off x="11225075" y="289575"/>
            <a:ext cx="6170400" cy="1246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develop a standardized training program for TAs?</a:t>
            </a:r>
            <a:endParaRPr sz="2000">
              <a:solidFill>
                <a:schemeClr val="dk1"/>
              </a:solidFill>
              <a:latin typeface="Asap"/>
              <a:ea typeface="Asap"/>
              <a:cs typeface="Asap"/>
              <a:sym typeface="Asap"/>
            </a:endParaRPr>
          </a:p>
          <a:p>
            <a:pPr indent="0" lvl="0" marL="457200" rtl="0" algn="ctr">
              <a:spcBef>
                <a:spcPts val="1200"/>
              </a:spcBef>
              <a:spcAft>
                <a:spcPts val="1200"/>
              </a:spcAft>
              <a:buNone/>
            </a:pPr>
            <a:r>
              <a:t/>
            </a:r>
            <a:endParaRPr sz="2500">
              <a:solidFill>
                <a:schemeClr val="dk1"/>
              </a:solidFill>
              <a:latin typeface="Asap"/>
              <a:ea typeface="Asap"/>
              <a:cs typeface="Asap"/>
              <a:sym typeface="Asap"/>
            </a:endParaRPr>
          </a:p>
        </p:txBody>
      </p:sp>
      <p:sp>
        <p:nvSpPr>
          <p:cNvPr id="378" name="Google Shape;378;p21"/>
          <p:cNvSpPr txBox="1"/>
          <p:nvPr/>
        </p:nvSpPr>
        <p:spPr>
          <a:xfrm>
            <a:off x="9456638" y="2401000"/>
            <a:ext cx="6170400" cy="1246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prevent tunnel vision and ensure flexibility in the TA selection process?</a:t>
            </a:r>
            <a:endParaRPr sz="2000">
              <a:solidFill>
                <a:schemeClr val="dk1"/>
              </a:solidFill>
              <a:latin typeface="Asap"/>
              <a:ea typeface="Asap"/>
              <a:cs typeface="Asap"/>
              <a:sym typeface="Asap"/>
            </a:endParaRPr>
          </a:p>
          <a:p>
            <a:pPr indent="0" lvl="0" marL="457200" rtl="0" algn="ctr">
              <a:spcBef>
                <a:spcPts val="1200"/>
              </a:spcBef>
              <a:spcAft>
                <a:spcPts val="1200"/>
              </a:spcAft>
              <a:buNone/>
            </a:pPr>
            <a:r>
              <a:t/>
            </a:r>
            <a:endParaRPr sz="2500">
              <a:solidFill>
                <a:schemeClr val="dk1"/>
              </a:solidFill>
              <a:latin typeface="Asap"/>
              <a:ea typeface="Asap"/>
              <a:cs typeface="Asap"/>
              <a:sym typeface="Asap"/>
            </a:endParaRPr>
          </a:p>
        </p:txBody>
      </p:sp>
      <p:sp>
        <p:nvSpPr>
          <p:cNvPr id="379" name="Google Shape;379;p21"/>
          <p:cNvSpPr txBox="1"/>
          <p:nvPr/>
        </p:nvSpPr>
        <p:spPr>
          <a:xfrm>
            <a:off x="9802538" y="4386675"/>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reduce the time and effort required in the TA hiring process without compromising quality?</a:t>
            </a:r>
            <a:endParaRPr sz="2500">
              <a:solidFill>
                <a:schemeClr val="dk1"/>
              </a:solidFill>
              <a:latin typeface="Asap"/>
              <a:ea typeface="Asap"/>
              <a:cs typeface="Asap"/>
              <a:sym typeface="Asap"/>
            </a:endParaRPr>
          </a:p>
        </p:txBody>
      </p:sp>
      <p:sp>
        <p:nvSpPr>
          <p:cNvPr id="380" name="Google Shape;380;p21"/>
          <p:cNvSpPr txBox="1"/>
          <p:nvPr/>
        </p:nvSpPr>
        <p:spPr>
          <a:xfrm>
            <a:off x="10582025" y="6372350"/>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use technology to assist in a fair and efficient TA selection process?</a:t>
            </a:r>
            <a:endParaRPr b="1" sz="2500">
              <a:solidFill>
                <a:srgbClr val="282828"/>
              </a:solidFill>
              <a:latin typeface="Asap"/>
              <a:ea typeface="Asap"/>
              <a:cs typeface="Asap"/>
              <a:sym typeface="Asap"/>
            </a:endParaRPr>
          </a:p>
        </p:txBody>
      </p:sp>
      <p:sp>
        <p:nvSpPr>
          <p:cNvPr id="381" name="Google Shape;381;p21"/>
          <p:cNvSpPr txBox="1"/>
          <p:nvPr/>
        </p:nvSpPr>
        <p:spPr>
          <a:xfrm>
            <a:off x="9802550" y="7747525"/>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ensure continuous feedback and support for TAs during and after their hiring process?</a:t>
            </a:r>
            <a:endParaRPr sz="2500">
              <a:solidFill>
                <a:schemeClr val="dk1"/>
              </a:solidFill>
              <a:latin typeface="Asap"/>
              <a:ea typeface="Asap"/>
              <a:cs typeface="Asap"/>
              <a:sym typeface="Asap"/>
            </a:endParaRPr>
          </a:p>
        </p:txBody>
      </p:sp>
      <p:sp>
        <p:nvSpPr>
          <p:cNvPr id="382" name="Google Shape;382;p21"/>
          <p:cNvSpPr txBox="1"/>
          <p:nvPr/>
        </p:nvSpPr>
        <p:spPr>
          <a:xfrm>
            <a:off x="524825" y="7253975"/>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redesign the TA hiring process to include both technical skills and teaching abilities?</a:t>
            </a:r>
            <a:endParaRPr b="1" sz="2500">
              <a:solidFill>
                <a:srgbClr val="282828"/>
              </a:solidFill>
              <a:latin typeface="Asap"/>
              <a:ea typeface="Asap"/>
              <a:cs typeface="Asap"/>
              <a:sym typeface="Asap"/>
            </a:endParaRPr>
          </a:p>
        </p:txBody>
      </p:sp>
      <p:sp>
        <p:nvSpPr>
          <p:cNvPr id="383" name="Google Shape;383;p21"/>
          <p:cNvSpPr txBox="1"/>
          <p:nvPr/>
        </p:nvSpPr>
        <p:spPr>
          <a:xfrm>
            <a:off x="4138438" y="9032188"/>
            <a:ext cx="6170400" cy="661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Asap"/>
                <a:ea typeface="Asap"/>
                <a:cs typeface="Asap"/>
                <a:sym typeface="Asap"/>
              </a:rPr>
              <a:t>How might we make the TA hiring process adaptable to different departments' specific needs?</a:t>
            </a:r>
            <a:endParaRPr b="1" sz="2500">
              <a:solidFill>
                <a:srgbClr val="282828"/>
              </a:solidFill>
              <a:latin typeface="Asap"/>
              <a:ea typeface="Asap"/>
              <a:cs typeface="Asap"/>
              <a:sym typeface="Asap"/>
            </a:endParaRPr>
          </a:p>
        </p:txBody>
      </p:sp>
      <p:sp>
        <p:nvSpPr>
          <p:cNvPr id="384" name="Google Shape;384;p21"/>
          <p:cNvSpPr/>
          <p:nvPr/>
        </p:nvSpPr>
        <p:spPr>
          <a:xfrm>
            <a:off x="2082175" y="2914863"/>
            <a:ext cx="6724658" cy="1028282"/>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F0000"/>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
              <a:latin typeface="Asap"/>
              <a:ea typeface="Asap"/>
              <a:cs typeface="Asap"/>
              <a:sym typeface="Asap"/>
            </a:endParaRPr>
          </a:p>
        </p:txBody>
      </p:sp>
      <p:sp>
        <p:nvSpPr>
          <p:cNvPr id="385" name="Google Shape;385;p21"/>
          <p:cNvSpPr txBox="1"/>
          <p:nvPr/>
        </p:nvSpPr>
        <p:spPr>
          <a:xfrm>
            <a:off x="2148054" y="3074871"/>
            <a:ext cx="6591300" cy="695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en-US" sz="2100">
                <a:solidFill>
                  <a:schemeClr val="dk1"/>
                </a:solidFill>
                <a:latin typeface="Asap"/>
                <a:ea typeface="Asap"/>
                <a:cs typeface="Asap"/>
                <a:sym typeface="Asap"/>
              </a:rPr>
              <a:t>How might we streamline the hiring process for TAs to reduce bias?</a:t>
            </a:r>
            <a:endParaRPr sz="2100">
              <a:solidFill>
                <a:srgbClr val="282828"/>
              </a:solidFill>
              <a:latin typeface="Asap"/>
              <a:ea typeface="Asap"/>
              <a:cs typeface="Asap"/>
              <a:sym typeface="Asap"/>
            </a:endParaRPr>
          </a:p>
        </p:txBody>
      </p:sp>
      <p:sp>
        <p:nvSpPr>
          <p:cNvPr id="386" name="Google Shape;386;p21"/>
          <p:cNvSpPr/>
          <p:nvPr/>
        </p:nvSpPr>
        <p:spPr>
          <a:xfrm>
            <a:off x="2891369" y="3547126"/>
            <a:ext cx="10923468" cy="3352520"/>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chemeClr val="accent1"/>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Asap"/>
              <a:ea typeface="Asap"/>
              <a:cs typeface="Asap"/>
              <a:sym typeface="Asap"/>
            </a:endParaRPr>
          </a:p>
        </p:txBody>
      </p:sp>
      <p:sp>
        <p:nvSpPr>
          <p:cNvPr id="387" name="Google Shape;387;p21"/>
          <p:cNvSpPr txBox="1"/>
          <p:nvPr/>
        </p:nvSpPr>
        <p:spPr>
          <a:xfrm>
            <a:off x="2998407" y="4068983"/>
            <a:ext cx="10709400" cy="27429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b="1" lang="en-US" sz="5400">
                <a:solidFill>
                  <a:schemeClr val="dk1"/>
                </a:solidFill>
                <a:latin typeface="Asap"/>
                <a:ea typeface="Asap"/>
                <a:cs typeface="Asap"/>
                <a:sym typeface="Asap"/>
              </a:rPr>
              <a:t>How might we ensure proper training for TAs to increase their effectiveness?</a:t>
            </a:r>
            <a:endParaRPr b="1" sz="5400">
              <a:solidFill>
                <a:srgbClr val="282828"/>
              </a:solidFill>
              <a:latin typeface="Asap"/>
              <a:ea typeface="Asap"/>
              <a:cs typeface="Asap"/>
              <a:sym typeface="Asa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91" name="Shape 391"/>
        <p:cNvGrpSpPr/>
        <p:nvPr/>
      </p:nvGrpSpPr>
      <p:grpSpPr>
        <a:xfrm>
          <a:off x="0" y="0"/>
          <a:ext cx="0" cy="0"/>
          <a:chOff x="0" y="0"/>
          <a:chExt cx="0" cy="0"/>
        </a:xfrm>
      </p:grpSpPr>
      <p:sp>
        <p:nvSpPr>
          <p:cNvPr id="392" name="Google Shape;392;p22"/>
          <p:cNvSpPr txBox="1"/>
          <p:nvPr/>
        </p:nvSpPr>
        <p:spPr>
          <a:xfrm>
            <a:off x="742025" y="405750"/>
            <a:ext cx="16054800" cy="10776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US" sz="7000">
                <a:solidFill>
                  <a:srgbClr val="282828"/>
                </a:solidFill>
                <a:latin typeface="Poppins"/>
                <a:ea typeface="Poppins"/>
                <a:cs typeface="Poppins"/>
                <a:sym typeface="Poppins"/>
              </a:rPr>
              <a:t>NEW POV #3: “JAMES GOSLING”</a:t>
            </a:r>
            <a:endParaRPr sz="7000"/>
          </a:p>
        </p:txBody>
      </p:sp>
      <p:pic>
        <p:nvPicPr>
          <p:cNvPr id="393" name="Google Shape;393;p22"/>
          <p:cNvPicPr preferRelativeResize="0"/>
          <p:nvPr/>
        </p:nvPicPr>
        <p:blipFill>
          <a:blip r:embed="rId3">
            <a:alphaModFix/>
          </a:blip>
          <a:stretch>
            <a:fillRect/>
          </a:stretch>
        </p:blipFill>
        <p:spPr>
          <a:xfrm>
            <a:off x="5907588" y="1907075"/>
            <a:ext cx="6472826" cy="6472826"/>
          </a:xfrm>
          <a:prstGeom prst="rect">
            <a:avLst/>
          </a:prstGeom>
          <a:noFill/>
          <a:ln>
            <a:noFill/>
          </a:ln>
        </p:spPr>
      </p:pic>
      <p:sp>
        <p:nvSpPr>
          <p:cNvPr id="394" name="Google Shape;394;p22"/>
          <p:cNvSpPr/>
          <p:nvPr/>
        </p:nvSpPr>
        <p:spPr>
          <a:xfrm>
            <a:off x="742025" y="2123725"/>
            <a:ext cx="58407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latin typeface="Asap"/>
                <a:ea typeface="Asap"/>
                <a:cs typeface="Asap"/>
                <a:sym typeface="Asap"/>
              </a:rPr>
              <a:t>We met </a:t>
            </a:r>
            <a:r>
              <a:rPr lang="en-US" sz="2500">
                <a:latin typeface="Asap"/>
                <a:ea typeface="Asap"/>
                <a:cs typeface="Asap"/>
                <a:sym typeface="Asap"/>
              </a:rPr>
              <a:t>with</a:t>
            </a:r>
            <a:r>
              <a:rPr lang="en-US" sz="2500">
                <a:latin typeface="Asap"/>
                <a:ea typeface="Asap"/>
                <a:cs typeface="Asap"/>
                <a:sym typeface="Asap"/>
              </a:rPr>
              <a:t> James Gosling, a </a:t>
            </a:r>
            <a:r>
              <a:rPr b="1" lang="en-US" sz="2500">
                <a:latin typeface="Asap"/>
                <a:ea typeface="Asap"/>
                <a:cs typeface="Asap"/>
                <a:sym typeface="Asap"/>
              </a:rPr>
              <a:t>freelance tutor</a:t>
            </a:r>
            <a:r>
              <a:rPr lang="en-US" sz="2500">
                <a:latin typeface="Asap"/>
                <a:ea typeface="Asap"/>
                <a:cs typeface="Asap"/>
                <a:sym typeface="Asap"/>
              </a:rPr>
              <a:t>, who formerly taught English at high school, community college, and private college</a:t>
            </a:r>
            <a:endParaRPr sz="2500">
              <a:latin typeface="Asap"/>
              <a:ea typeface="Asap"/>
              <a:cs typeface="Asap"/>
              <a:sym typeface="Asap"/>
            </a:endParaRPr>
          </a:p>
        </p:txBody>
      </p:sp>
      <p:sp>
        <p:nvSpPr>
          <p:cNvPr id="395" name="Google Shape;395;p22"/>
          <p:cNvSpPr/>
          <p:nvPr/>
        </p:nvSpPr>
        <p:spPr>
          <a:xfrm>
            <a:off x="742025" y="6089000"/>
            <a:ext cx="61671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US" sz="2500">
                <a:solidFill>
                  <a:schemeClr val="dk1"/>
                </a:solidFill>
                <a:latin typeface="Asap"/>
                <a:ea typeface="Asap"/>
                <a:cs typeface="Asap"/>
                <a:sym typeface="Asap"/>
              </a:rPr>
              <a:t>We wonder if this means that many educators, especially junior faculty, are </a:t>
            </a:r>
            <a:r>
              <a:rPr b="1" lang="en-US" sz="2500">
                <a:solidFill>
                  <a:schemeClr val="dk1"/>
                </a:solidFill>
                <a:latin typeface="Asap"/>
                <a:ea typeface="Asap"/>
                <a:cs typeface="Asap"/>
                <a:sym typeface="Asap"/>
              </a:rPr>
              <a:t>stifled by these institutional constraints</a:t>
            </a:r>
            <a:r>
              <a:rPr lang="en-US" sz="2500">
                <a:solidFill>
                  <a:schemeClr val="dk1"/>
                </a:solidFill>
                <a:latin typeface="Asap"/>
                <a:ea typeface="Asap"/>
                <a:cs typeface="Asap"/>
                <a:sym typeface="Asap"/>
              </a:rPr>
              <a:t>, preventing them from exploring more dynamic and impactful teaching methods. </a:t>
            </a:r>
            <a:endParaRPr sz="2500">
              <a:solidFill>
                <a:schemeClr val="dk1"/>
              </a:solidFill>
              <a:latin typeface="Asap"/>
              <a:ea typeface="Asap"/>
              <a:cs typeface="Asap"/>
              <a:sym typeface="Asap"/>
            </a:endParaRPr>
          </a:p>
          <a:p>
            <a:pPr indent="0" lvl="0" marL="0" rtl="0" algn="ctr">
              <a:spcBef>
                <a:spcPts val="1200"/>
              </a:spcBef>
              <a:spcAft>
                <a:spcPts val="0"/>
              </a:spcAft>
              <a:buNone/>
            </a:pPr>
            <a:r>
              <a:t/>
            </a:r>
            <a:endParaRPr sz="2500">
              <a:latin typeface="Asap"/>
              <a:ea typeface="Asap"/>
              <a:cs typeface="Asap"/>
              <a:sym typeface="Asap"/>
            </a:endParaRPr>
          </a:p>
        </p:txBody>
      </p:sp>
      <p:sp>
        <p:nvSpPr>
          <p:cNvPr id="396" name="Google Shape;396;p22"/>
          <p:cNvSpPr/>
          <p:nvPr/>
        </p:nvSpPr>
        <p:spPr>
          <a:xfrm>
            <a:off x="11716900" y="2123725"/>
            <a:ext cx="61671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t/>
            </a:r>
            <a:endParaRPr sz="2500">
              <a:solidFill>
                <a:schemeClr val="dk1"/>
              </a:solidFill>
              <a:latin typeface="Asap"/>
              <a:ea typeface="Asap"/>
              <a:cs typeface="Asap"/>
              <a:sym typeface="Asap"/>
            </a:endParaRPr>
          </a:p>
          <a:p>
            <a:pPr indent="0" lvl="0" marL="0" rtl="0" algn="ctr">
              <a:lnSpc>
                <a:spcPct val="115000"/>
              </a:lnSpc>
              <a:spcBef>
                <a:spcPts val="1200"/>
              </a:spcBef>
              <a:spcAft>
                <a:spcPts val="0"/>
              </a:spcAft>
              <a:buNone/>
            </a:pPr>
            <a:r>
              <a:rPr lang="en-US" sz="2500">
                <a:solidFill>
                  <a:schemeClr val="dk1"/>
                </a:solidFill>
                <a:latin typeface="Asap"/>
                <a:ea typeface="Asap"/>
                <a:cs typeface="Asap"/>
                <a:sym typeface="Asap"/>
              </a:rPr>
              <a:t>We were surprised to notice how restricted he felt by the </a:t>
            </a:r>
            <a:r>
              <a:rPr b="1" lang="en-US" sz="2500">
                <a:solidFill>
                  <a:schemeClr val="dk1"/>
                </a:solidFill>
                <a:latin typeface="Asap"/>
                <a:ea typeface="Asap"/>
                <a:cs typeface="Asap"/>
                <a:sym typeface="Asap"/>
              </a:rPr>
              <a:t>lack of academic freedom in traditional institutions</a:t>
            </a:r>
            <a:r>
              <a:rPr lang="en-US" sz="2500">
                <a:solidFill>
                  <a:schemeClr val="dk1"/>
                </a:solidFill>
                <a:latin typeface="Asap"/>
                <a:ea typeface="Asap"/>
                <a:cs typeface="Asap"/>
                <a:sym typeface="Asap"/>
              </a:rPr>
              <a:t>, where bureaucracy and rigid expectations </a:t>
            </a:r>
            <a:r>
              <a:rPr b="1" lang="en-US" sz="2500">
                <a:solidFill>
                  <a:schemeClr val="dk1"/>
                </a:solidFill>
                <a:latin typeface="Asap"/>
                <a:ea typeface="Asap"/>
                <a:cs typeface="Asap"/>
                <a:sym typeface="Asap"/>
              </a:rPr>
              <a:t>limited his ability to teach effectively</a:t>
            </a:r>
            <a:r>
              <a:rPr lang="en-US" sz="2500">
                <a:solidFill>
                  <a:schemeClr val="dk1"/>
                </a:solidFill>
                <a:latin typeface="Asap"/>
                <a:ea typeface="Asap"/>
                <a:cs typeface="Asap"/>
                <a:sym typeface="Asap"/>
              </a:rPr>
              <a:t> and connect with students. </a:t>
            </a:r>
            <a:endParaRPr sz="2500">
              <a:solidFill>
                <a:schemeClr val="dk1"/>
              </a:solidFill>
              <a:latin typeface="Asap"/>
              <a:ea typeface="Asap"/>
              <a:cs typeface="Asap"/>
              <a:sym typeface="Asap"/>
            </a:endParaRPr>
          </a:p>
          <a:p>
            <a:pPr indent="0" lvl="0" marL="0" rtl="0" algn="ctr">
              <a:spcBef>
                <a:spcPts val="1200"/>
              </a:spcBef>
              <a:spcAft>
                <a:spcPts val="0"/>
              </a:spcAft>
              <a:buNone/>
            </a:pPr>
            <a:r>
              <a:t/>
            </a:r>
            <a:endParaRPr sz="2500">
              <a:latin typeface="Asap"/>
              <a:ea typeface="Asap"/>
              <a:cs typeface="Asap"/>
              <a:sym typeface="Asap"/>
            </a:endParaRPr>
          </a:p>
        </p:txBody>
      </p:sp>
      <p:sp>
        <p:nvSpPr>
          <p:cNvPr id="397" name="Google Shape;397;p22"/>
          <p:cNvSpPr/>
          <p:nvPr/>
        </p:nvSpPr>
        <p:spPr>
          <a:xfrm>
            <a:off x="11598350" y="6089000"/>
            <a:ext cx="61671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US" sz="2500">
                <a:solidFill>
                  <a:schemeClr val="dk1"/>
                </a:solidFill>
                <a:latin typeface="Asap"/>
                <a:ea typeface="Asap"/>
                <a:cs typeface="Asap"/>
                <a:sym typeface="Asap"/>
              </a:rPr>
              <a:t>Game-changing to create an environment that</a:t>
            </a:r>
            <a:r>
              <a:rPr b="1" lang="en-US" sz="2500">
                <a:solidFill>
                  <a:schemeClr val="dk1"/>
                </a:solidFill>
                <a:latin typeface="Asap"/>
                <a:ea typeface="Asap"/>
                <a:cs typeface="Asap"/>
                <a:sym typeface="Asap"/>
              </a:rPr>
              <a:t> promotes true academic freedom, </a:t>
            </a:r>
            <a:r>
              <a:rPr lang="en-US" sz="2500">
                <a:solidFill>
                  <a:schemeClr val="dk1"/>
                </a:solidFill>
                <a:latin typeface="Asap"/>
                <a:ea typeface="Asap"/>
                <a:cs typeface="Asap"/>
                <a:sym typeface="Asap"/>
              </a:rPr>
              <a:t>allowing educators the liberty to teach in ways that </a:t>
            </a:r>
            <a:r>
              <a:rPr b="1" lang="en-US" sz="2500">
                <a:solidFill>
                  <a:schemeClr val="dk1"/>
                </a:solidFill>
                <a:latin typeface="Asap"/>
                <a:ea typeface="Asap"/>
                <a:cs typeface="Asap"/>
                <a:sym typeface="Asap"/>
              </a:rPr>
              <a:t>foster deeper student engagement and accountability, </a:t>
            </a:r>
            <a:r>
              <a:rPr lang="en-US" sz="2500">
                <a:solidFill>
                  <a:schemeClr val="dk1"/>
                </a:solidFill>
                <a:latin typeface="Asap"/>
                <a:ea typeface="Asap"/>
                <a:cs typeface="Asap"/>
                <a:sym typeface="Asap"/>
              </a:rPr>
              <a:t>without being bound by outdated structures and expectations.</a:t>
            </a:r>
            <a:endParaRPr sz="2500">
              <a:latin typeface="Asap"/>
              <a:ea typeface="Asap"/>
              <a:cs typeface="Asap"/>
              <a:sym typeface="Asa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01" name="Shape 401"/>
        <p:cNvGrpSpPr/>
        <p:nvPr/>
      </p:nvGrpSpPr>
      <p:grpSpPr>
        <a:xfrm>
          <a:off x="0" y="0"/>
          <a:ext cx="0" cy="0"/>
          <a:chOff x="0" y="0"/>
          <a:chExt cx="0" cy="0"/>
        </a:xfrm>
      </p:grpSpPr>
      <p:sp>
        <p:nvSpPr>
          <p:cNvPr id="402" name="Google Shape;402;p23"/>
          <p:cNvSpPr/>
          <p:nvPr/>
        </p:nvSpPr>
        <p:spPr>
          <a:xfrm>
            <a:off x="668160" y="999375"/>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BDBDBD"/>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03" name="Google Shape;403;p23"/>
          <p:cNvSpPr txBox="1"/>
          <p:nvPr/>
        </p:nvSpPr>
        <p:spPr>
          <a:xfrm>
            <a:off x="791300" y="1083675"/>
            <a:ext cx="6170400" cy="1200600"/>
          </a:xfrm>
          <a:prstGeom prst="rect">
            <a:avLst/>
          </a:prstGeom>
          <a:noFill/>
          <a:ln>
            <a:noFill/>
          </a:ln>
        </p:spPr>
        <p:txBody>
          <a:bodyPr anchorCtr="0" anchor="t" bIns="0" lIns="0" spcFirstLastPara="1" rIns="0" wrap="square" tIns="0">
            <a:spAutoFit/>
          </a:bodyPr>
          <a:lstStyle/>
          <a:p>
            <a:pPr indent="0" lvl="0" marL="0" rtl="0" algn="ctr">
              <a:spcBef>
                <a:spcPts val="1200"/>
              </a:spcBef>
              <a:spcAft>
                <a:spcPts val="0"/>
              </a:spcAft>
              <a:buNone/>
            </a:pPr>
            <a:r>
              <a:rPr lang="en-US" sz="1700">
                <a:solidFill>
                  <a:schemeClr val="dk1"/>
                </a:solidFill>
                <a:latin typeface="Asap"/>
                <a:ea typeface="Asap"/>
                <a:cs typeface="Asap"/>
                <a:sym typeface="Asap"/>
              </a:rPr>
              <a:t>How might we allow tutors to customize their teaching approach to meet students' needs, breaking free from institutional constraints?</a:t>
            </a:r>
            <a:endParaRPr sz="1700">
              <a:solidFill>
                <a:schemeClr val="dk1"/>
              </a:solidFill>
              <a:latin typeface="Asap"/>
              <a:ea typeface="Asap"/>
              <a:cs typeface="Asap"/>
              <a:sym typeface="Asap"/>
            </a:endParaRPr>
          </a:p>
          <a:p>
            <a:pPr indent="0" lvl="0" marL="0" marR="0" rtl="0" algn="ctr">
              <a:lnSpc>
                <a:spcPct val="168025"/>
              </a:lnSpc>
              <a:spcBef>
                <a:spcPts val="1200"/>
              </a:spcBef>
              <a:spcAft>
                <a:spcPts val="0"/>
              </a:spcAft>
              <a:buNone/>
            </a:pPr>
            <a:r>
              <a:t/>
            </a:r>
            <a:endParaRPr b="1" sz="1700">
              <a:solidFill>
                <a:srgbClr val="282828"/>
              </a:solidFill>
              <a:latin typeface="Asap"/>
              <a:ea typeface="Asap"/>
              <a:cs typeface="Asap"/>
              <a:sym typeface="Asap"/>
            </a:endParaRPr>
          </a:p>
        </p:txBody>
      </p:sp>
      <p:sp>
        <p:nvSpPr>
          <p:cNvPr id="404" name="Google Shape;404;p23"/>
          <p:cNvSpPr/>
          <p:nvPr/>
        </p:nvSpPr>
        <p:spPr>
          <a:xfrm>
            <a:off x="729738" y="4503914"/>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6B26B"/>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05" name="Google Shape;405;p23"/>
          <p:cNvSpPr/>
          <p:nvPr/>
        </p:nvSpPr>
        <p:spPr>
          <a:xfrm>
            <a:off x="10582030" y="6372352"/>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06" name="Google Shape;406;p23"/>
          <p:cNvSpPr/>
          <p:nvPr/>
        </p:nvSpPr>
        <p:spPr>
          <a:xfrm>
            <a:off x="524833" y="7163468"/>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07" name="Google Shape;407;p23"/>
          <p:cNvSpPr/>
          <p:nvPr/>
        </p:nvSpPr>
        <p:spPr>
          <a:xfrm>
            <a:off x="9395074" y="231718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9FC5E8"/>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08" name="Google Shape;408;p23"/>
          <p:cNvSpPr/>
          <p:nvPr/>
        </p:nvSpPr>
        <p:spPr>
          <a:xfrm>
            <a:off x="11163512" y="28957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09" name="Google Shape;409;p23"/>
          <p:cNvSpPr/>
          <p:nvPr/>
        </p:nvSpPr>
        <p:spPr>
          <a:xfrm>
            <a:off x="9740980" y="4344764"/>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chemeClr val="accent2"/>
          </a:solidFill>
          <a:ln cap="sq" cmpd="sng" w="38100">
            <a:solidFill>
              <a:srgbClr val="511A1A"/>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10" name="Google Shape;410;p23"/>
          <p:cNvSpPr/>
          <p:nvPr/>
        </p:nvSpPr>
        <p:spPr>
          <a:xfrm>
            <a:off x="9699880" y="7664852"/>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11" name="Google Shape;411;p23"/>
          <p:cNvSpPr/>
          <p:nvPr/>
        </p:nvSpPr>
        <p:spPr>
          <a:xfrm>
            <a:off x="4076880" y="8941677"/>
            <a:ext cx="6293530" cy="966117"/>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EA9999"/>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12" name="Google Shape;412;p23"/>
          <p:cNvSpPr txBox="1"/>
          <p:nvPr/>
        </p:nvSpPr>
        <p:spPr>
          <a:xfrm>
            <a:off x="791300" y="4533825"/>
            <a:ext cx="6170400" cy="785100"/>
          </a:xfrm>
          <a:prstGeom prst="rect">
            <a:avLst/>
          </a:prstGeom>
          <a:noFill/>
          <a:ln>
            <a:noFill/>
          </a:ln>
        </p:spPr>
        <p:txBody>
          <a:bodyPr anchorCtr="0" anchor="t" bIns="0" lIns="0" spcFirstLastPara="1" rIns="0" wrap="square" tIns="0">
            <a:spAutoFit/>
          </a:bodyPr>
          <a:lstStyle/>
          <a:p>
            <a:pPr indent="0" lvl="0" marL="457200" rtl="0" algn="ctr">
              <a:spcBef>
                <a:spcPts val="1200"/>
              </a:spcBef>
              <a:spcAft>
                <a:spcPts val="1200"/>
              </a:spcAft>
              <a:buNone/>
            </a:pPr>
            <a:r>
              <a:rPr lang="en-US" sz="1700">
                <a:solidFill>
                  <a:schemeClr val="dk1"/>
                </a:solidFill>
                <a:latin typeface="Asap"/>
                <a:ea typeface="Asap"/>
                <a:cs typeface="Asap"/>
                <a:sym typeface="Asap"/>
              </a:rPr>
              <a:t>How might we create a marketplace where tutors can showcase their expertise and connect with students who need help?</a:t>
            </a:r>
            <a:endParaRPr b="1" sz="1700">
              <a:solidFill>
                <a:srgbClr val="282828"/>
              </a:solidFill>
              <a:latin typeface="Asap"/>
              <a:ea typeface="Asap"/>
              <a:cs typeface="Asap"/>
              <a:sym typeface="Asap"/>
            </a:endParaRPr>
          </a:p>
        </p:txBody>
      </p:sp>
      <p:sp>
        <p:nvSpPr>
          <p:cNvPr id="413" name="Google Shape;413;p23"/>
          <p:cNvSpPr txBox="1"/>
          <p:nvPr/>
        </p:nvSpPr>
        <p:spPr>
          <a:xfrm>
            <a:off x="11225075" y="289575"/>
            <a:ext cx="6170400" cy="785100"/>
          </a:xfrm>
          <a:prstGeom prst="rect">
            <a:avLst/>
          </a:prstGeom>
          <a:noFill/>
          <a:ln>
            <a:noFill/>
          </a:ln>
        </p:spPr>
        <p:txBody>
          <a:bodyPr anchorCtr="0" anchor="t" bIns="0" lIns="0" spcFirstLastPara="1" rIns="0" wrap="square" tIns="0">
            <a:spAutoFit/>
          </a:bodyPr>
          <a:lstStyle/>
          <a:p>
            <a:pPr indent="0" lvl="0" marL="457200" rtl="0" algn="ctr">
              <a:spcBef>
                <a:spcPts val="1200"/>
              </a:spcBef>
              <a:spcAft>
                <a:spcPts val="1200"/>
              </a:spcAft>
              <a:buNone/>
            </a:pPr>
            <a:r>
              <a:rPr lang="en-US" sz="1700">
                <a:solidFill>
                  <a:schemeClr val="dk1"/>
                </a:solidFill>
                <a:latin typeface="Asap"/>
                <a:ea typeface="Asap"/>
                <a:cs typeface="Asap"/>
                <a:sym typeface="Asap"/>
              </a:rPr>
              <a:t>How might we develop a rating and review system that helps students find the most effective tutors based on teaching quality?</a:t>
            </a:r>
            <a:endParaRPr b="1" sz="1700">
              <a:solidFill>
                <a:srgbClr val="282828"/>
              </a:solidFill>
              <a:latin typeface="Asap"/>
              <a:ea typeface="Asap"/>
              <a:cs typeface="Asap"/>
              <a:sym typeface="Asap"/>
            </a:endParaRPr>
          </a:p>
        </p:txBody>
      </p:sp>
      <p:sp>
        <p:nvSpPr>
          <p:cNvPr id="414" name="Google Shape;414;p23"/>
          <p:cNvSpPr txBox="1"/>
          <p:nvPr/>
        </p:nvSpPr>
        <p:spPr>
          <a:xfrm>
            <a:off x="9456625" y="2559588"/>
            <a:ext cx="6170400" cy="523200"/>
          </a:xfrm>
          <a:prstGeom prst="rect">
            <a:avLst/>
          </a:prstGeom>
          <a:noFill/>
          <a:ln>
            <a:noFill/>
          </a:ln>
        </p:spPr>
        <p:txBody>
          <a:bodyPr anchorCtr="0" anchor="t" bIns="0" lIns="0" spcFirstLastPara="1" rIns="0" wrap="square" tIns="0">
            <a:spAutoFit/>
          </a:bodyPr>
          <a:lstStyle/>
          <a:p>
            <a:pPr indent="0" lvl="0" marL="457200" rtl="0" algn="ctr">
              <a:spcBef>
                <a:spcPts val="1200"/>
              </a:spcBef>
              <a:spcAft>
                <a:spcPts val="1200"/>
              </a:spcAft>
              <a:buNone/>
            </a:pPr>
            <a:r>
              <a:rPr lang="en-US" sz="1700">
                <a:solidFill>
                  <a:schemeClr val="dk1"/>
                </a:solidFill>
                <a:latin typeface="Asap"/>
                <a:ea typeface="Asap"/>
                <a:cs typeface="Asap"/>
                <a:sym typeface="Asap"/>
              </a:rPr>
              <a:t>How might we create a platform where educators can freely offer tutoring without institutional bureaucracy?</a:t>
            </a:r>
            <a:endParaRPr b="1" sz="1700">
              <a:solidFill>
                <a:srgbClr val="282828"/>
              </a:solidFill>
              <a:latin typeface="Asap"/>
              <a:ea typeface="Asap"/>
              <a:cs typeface="Asap"/>
              <a:sym typeface="Asap"/>
            </a:endParaRPr>
          </a:p>
        </p:txBody>
      </p:sp>
      <p:sp>
        <p:nvSpPr>
          <p:cNvPr id="415" name="Google Shape;415;p23"/>
          <p:cNvSpPr txBox="1"/>
          <p:nvPr/>
        </p:nvSpPr>
        <p:spPr>
          <a:xfrm>
            <a:off x="9802538" y="4386675"/>
            <a:ext cx="6170400" cy="1200600"/>
          </a:xfrm>
          <a:prstGeom prst="rect">
            <a:avLst/>
          </a:prstGeom>
          <a:noFill/>
          <a:ln>
            <a:noFill/>
          </a:ln>
        </p:spPr>
        <p:txBody>
          <a:bodyPr anchorCtr="0" anchor="t" bIns="0" lIns="0" spcFirstLastPara="1" rIns="0" wrap="square" tIns="0">
            <a:spAutoFit/>
          </a:bodyPr>
          <a:lstStyle/>
          <a:p>
            <a:pPr indent="0" lvl="0" marL="457200" rtl="0" algn="ctr">
              <a:spcBef>
                <a:spcPts val="1200"/>
              </a:spcBef>
              <a:spcAft>
                <a:spcPts val="0"/>
              </a:spcAft>
              <a:buNone/>
            </a:pPr>
            <a:r>
              <a:rPr lang="en-US" sz="1700">
                <a:solidFill>
                  <a:schemeClr val="dk1"/>
                </a:solidFill>
                <a:latin typeface="Asap"/>
                <a:ea typeface="Asap"/>
                <a:cs typeface="Asap"/>
                <a:sym typeface="Asap"/>
              </a:rPr>
              <a:t>How might we develop a platform that offers both virtual and in-person tutoring options to accommodate different learning preferences?</a:t>
            </a:r>
            <a:endParaRPr sz="1700">
              <a:solidFill>
                <a:schemeClr val="dk1"/>
              </a:solidFill>
              <a:latin typeface="Asap"/>
              <a:ea typeface="Asap"/>
              <a:cs typeface="Asap"/>
              <a:sym typeface="Asap"/>
            </a:endParaRPr>
          </a:p>
          <a:p>
            <a:pPr indent="0" lvl="0" marL="0" marR="0" rtl="0" algn="ctr">
              <a:lnSpc>
                <a:spcPct val="168025"/>
              </a:lnSpc>
              <a:spcBef>
                <a:spcPts val="1200"/>
              </a:spcBef>
              <a:spcAft>
                <a:spcPts val="0"/>
              </a:spcAft>
              <a:buNone/>
            </a:pPr>
            <a:r>
              <a:t/>
            </a:r>
            <a:endParaRPr sz="1700">
              <a:solidFill>
                <a:schemeClr val="dk1"/>
              </a:solidFill>
              <a:latin typeface="Asap"/>
              <a:ea typeface="Asap"/>
              <a:cs typeface="Asap"/>
              <a:sym typeface="Asap"/>
            </a:endParaRPr>
          </a:p>
        </p:txBody>
      </p:sp>
      <p:sp>
        <p:nvSpPr>
          <p:cNvPr id="416" name="Google Shape;416;p23"/>
          <p:cNvSpPr txBox="1"/>
          <p:nvPr/>
        </p:nvSpPr>
        <p:spPr>
          <a:xfrm>
            <a:off x="10582025" y="6372350"/>
            <a:ext cx="6170400" cy="523200"/>
          </a:xfrm>
          <a:prstGeom prst="rect">
            <a:avLst/>
          </a:prstGeom>
          <a:noFill/>
          <a:ln>
            <a:noFill/>
          </a:ln>
        </p:spPr>
        <p:txBody>
          <a:bodyPr anchorCtr="0" anchor="t" bIns="0" lIns="0" spcFirstLastPara="1" rIns="0" wrap="square" tIns="0">
            <a:spAutoFit/>
          </a:bodyPr>
          <a:lstStyle/>
          <a:p>
            <a:pPr indent="0" lvl="0" marL="457200" rtl="0" algn="ctr">
              <a:spcBef>
                <a:spcPts val="1200"/>
              </a:spcBef>
              <a:spcAft>
                <a:spcPts val="1200"/>
              </a:spcAft>
              <a:buNone/>
            </a:pPr>
            <a:r>
              <a:rPr lang="en-US" sz="1700">
                <a:solidFill>
                  <a:schemeClr val="dk1"/>
                </a:solidFill>
                <a:latin typeface="Asap"/>
                <a:ea typeface="Asap"/>
                <a:cs typeface="Asap"/>
                <a:sym typeface="Asap"/>
              </a:rPr>
              <a:t>How might we provide flexible tutoring options that allow educators to set their own schedule and rates?</a:t>
            </a:r>
            <a:endParaRPr b="1" sz="1700">
              <a:solidFill>
                <a:srgbClr val="282828"/>
              </a:solidFill>
              <a:latin typeface="Asap"/>
              <a:ea typeface="Asap"/>
              <a:cs typeface="Asap"/>
              <a:sym typeface="Asap"/>
            </a:endParaRPr>
          </a:p>
        </p:txBody>
      </p:sp>
      <p:sp>
        <p:nvSpPr>
          <p:cNvPr id="417" name="Google Shape;417;p23"/>
          <p:cNvSpPr txBox="1"/>
          <p:nvPr/>
        </p:nvSpPr>
        <p:spPr>
          <a:xfrm>
            <a:off x="9802550" y="7747525"/>
            <a:ext cx="6170400" cy="939000"/>
          </a:xfrm>
          <a:prstGeom prst="rect">
            <a:avLst/>
          </a:prstGeom>
          <a:noFill/>
          <a:ln>
            <a:noFill/>
          </a:ln>
        </p:spPr>
        <p:txBody>
          <a:bodyPr anchorCtr="0" anchor="t" bIns="0" lIns="0" spcFirstLastPara="1" rIns="0" wrap="square" tIns="0">
            <a:spAutoFit/>
          </a:bodyPr>
          <a:lstStyle/>
          <a:p>
            <a:pPr indent="0" lvl="0" marL="457200" rtl="0" algn="ctr">
              <a:spcBef>
                <a:spcPts val="1200"/>
              </a:spcBef>
              <a:spcAft>
                <a:spcPts val="0"/>
              </a:spcAft>
              <a:buNone/>
            </a:pPr>
            <a:r>
              <a:rPr lang="en-US" sz="1700">
                <a:solidFill>
                  <a:schemeClr val="dk1"/>
                </a:solidFill>
                <a:latin typeface="Asap"/>
                <a:ea typeface="Asap"/>
                <a:cs typeface="Asap"/>
                <a:sym typeface="Asap"/>
              </a:rPr>
              <a:t>How might we leverage technology to create personalized learning experiences based on a student’s needs and goals?</a:t>
            </a:r>
            <a:endParaRPr sz="1700">
              <a:solidFill>
                <a:schemeClr val="dk1"/>
              </a:solidFill>
              <a:latin typeface="Asap"/>
              <a:ea typeface="Asap"/>
              <a:cs typeface="Asap"/>
              <a:sym typeface="Asap"/>
            </a:endParaRPr>
          </a:p>
          <a:p>
            <a:pPr indent="0" lvl="0" marL="0" rtl="0" algn="ctr">
              <a:spcBef>
                <a:spcPts val="1200"/>
              </a:spcBef>
              <a:spcAft>
                <a:spcPts val="1200"/>
              </a:spcAft>
              <a:buNone/>
            </a:pPr>
            <a:r>
              <a:t/>
            </a:r>
            <a:endParaRPr sz="1700">
              <a:solidFill>
                <a:schemeClr val="dk1"/>
              </a:solidFill>
              <a:latin typeface="Asap"/>
              <a:ea typeface="Asap"/>
              <a:cs typeface="Asap"/>
              <a:sym typeface="Asap"/>
            </a:endParaRPr>
          </a:p>
        </p:txBody>
      </p:sp>
      <p:sp>
        <p:nvSpPr>
          <p:cNvPr id="418" name="Google Shape;418;p23"/>
          <p:cNvSpPr txBox="1"/>
          <p:nvPr/>
        </p:nvSpPr>
        <p:spPr>
          <a:xfrm>
            <a:off x="524825" y="7253975"/>
            <a:ext cx="6170400" cy="523200"/>
          </a:xfrm>
          <a:prstGeom prst="rect">
            <a:avLst/>
          </a:prstGeom>
          <a:noFill/>
          <a:ln>
            <a:noFill/>
          </a:ln>
        </p:spPr>
        <p:txBody>
          <a:bodyPr anchorCtr="0" anchor="t" bIns="0" lIns="0" spcFirstLastPara="1" rIns="0" wrap="square" tIns="0">
            <a:spAutoFit/>
          </a:bodyPr>
          <a:lstStyle/>
          <a:p>
            <a:pPr indent="0" lvl="0" marL="0" rtl="0" algn="ctr">
              <a:spcBef>
                <a:spcPts val="1200"/>
              </a:spcBef>
              <a:spcAft>
                <a:spcPts val="1200"/>
              </a:spcAft>
              <a:buNone/>
            </a:pPr>
            <a:r>
              <a:rPr lang="en-US" sz="1700">
                <a:solidFill>
                  <a:schemeClr val="dk1"/>
                </a:solidFill>
                <a:latin typeface="Asap"/>
                <a:ea typeface="Asap"/>
                <a:cs typeface="Asap"/>
                <a:sym typeface="Asap"/>
              </a:rPr>
              <a:t>How might we empower junior faculty or aspiring educators to gain valuable teaching experience while tutoring?</a:t>
            </a:r>
            <a:endParaRPr b="1" sz="1700">
              <a:solidFill>
                <a:srgbClr val="282828"/>
              </a:solidFill>
              <a:latin typeface="Asap"/>
              <a:ea typeface="Asap"/>
              <a:cs typeface="Asap"/>
              <a:sym typeface="Asap"/>
            </a:endParaRPr>
          </a:p>
        </p:txBody>
      </p:sp>
      <p:sp>
        <p:nvSpPr>
          <p:cNvPr id="419" name="Google Shape;419;p23"/>
          <p:cNvSpPr txBox="1"/>
          <p:nvPr/>
        </p:nvSpPr>
        <p:spPr>
          <a:xfrm>
            <a:off x="4138438" y="9032188"/>
            <a:ext cx="6170400" cy="523200"/>
          </a:xfrm>
          <a:prstGeom prst="rect">
            <a:avLst/>
          </a:prstGeom>
          <a:noFill/>
          <a:ln>
            <a:noFill/>
          </a:ln>
        </p:spPr>
        <p:txBody>
          <a:bodyPr anchorCtr="0" anchor="t" bIns="0" lIns="0" spcFirstLastPara="1" rIns="0" wrap="square" tIns="0">
            <a:spAutoFit/>
          </a:bodyPr>
          <a:lstStyle/>
          <a:p>
            <a:pPr indent="0" lvl="0" marL="457200" rtl="0" algn="ctr">
              <a:spcBef>
                <a:spcPts val="1200"/>
              </a:spcBef>
              <a:spcAft>
                <a:spcPts val="1200"/>
              </a:spcAft>
              <a:buNone/>
            </a:pPr>
            <a:r>
              <a:rPr lang="en-US" sz="1700">
                <a:solidFill>
                  <a:schemeClr val="dk1"/>
                </a:solidFill>
                <a:latin typeface="Asap"/>
                <a:ea typeface="Asap"/>
                <a:cs typeface="Asap"/>
                <a:sym typeface="Asap"/>
              </a:rPr>
              <a:t>How might we make one-on-one tutoring more accessible to students with varying academic and financial needs?</a:t>
            </a:r>
            <a:endParaRPr b="1" sz="1700">
              <a:solidFill>
                <a:srgbClr val="282828"/>
              </a:solidFill>
              <a:latin typeface="Asap"/>
              <a:ea typeface="Asap"/>
              <a:cs typeface="Asap"/>
              <a:sym typeface="Asap"/>
            </a:endParaRPr>
          </a:p>
        </p:txBody>
      </p:sp>
      <p:sp>
        <p:nvSpPr>
          <p:cNvPr id="420" name="Google Shape;420;p23"/>
          <p:cNvSpPr/>
          <p:nvPr/>
        </p:nvSpPr>
        <p:spPr>
          <a:xfrm>
            <a:off x="2821644" y="3047613"/>
            <a:ext cx="10923468" cy="3352520"/>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chemeClr val="accent3"/>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Asap"/>
              <a:ea typeface="Asap"/>
              <a:cs typeface="Asap"/>
              <a:sym typeface="Asap"/>
            </a:endParaRPr>
          </a:p>
        </p:txBody>
      </p:sp>
      <p:sp>
        <p:nvSpPr>
          <p:cNvPr id="421" name="Google Shape;421;p23"/>
          <p:cNvSpPr txBox="1"/>
          <p:nvPr/>
        </p:nvSpPr>
        <p:spPr>
          <a:xfrm>
            <a:off x="2928682" y="3569471"/>
            <a:ext cx="10709400" cy="2308800"/>
          </a:xfrm>
          <a:prstGeom prst="rect">
            <a:avLst/>
          </a:prstGeom>
          <a:noFill/>
          <a:ln>
            <a:noFill/>
          </a:ln>
        </p:spPr>
        <p:txBody>
          <a:bodyPr anchorCtr="0" anchor="t" bIns="0" lIns="0" spcFirstLastPara="1" rIns="0" wrap="square" tIns="0">
            <a:spAutoFit/>
          </a:bodyPr>
          <a:lstStyle/>
          <a:p>
            <a:pPr indent="0" lvl="0" marL="0" rtl="0" algn="ctr">
              <a:spcBef>
                <a:spcPts val="1200"/>
              </a:spcBef>
              <a:spcAft>
                <a:spcPts val="1200"/>
              </a:spcAft>
              <a:buNone/>
            </a:pPr>
            <a:r>
              <a:rPr b="1" lang="en-US" sz="5000">
                <a:solidFill>
                  <a:schemeClr val="dk1"/>
                </a:solidFill>
                <a:latin typeface="Asap"/>
                <a:ea typeface="Asap"/>
                <a:cs typeface="Asap"/>
                <a:sym typeface="Asap"/>
              </a:rPr>
              <a:t>How might we make the process of finding and booking a tutor as easy and seamless as booking an Uber?</a:t>
            </a:r>
            <a:endParaRPr b="1" sz="5000">
              <a:solidFill>
                <a:srgbClr val="282828"/>
              </a:solidFill>
              <a:latin typeface="Asap"/>
              <a:ea typeface="Asap"/>
              <a:cs typeface="Asap"/>
              <a:sym typeface="Asap"/>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25" name="Shape 425"/>
        <p:cNvGrpSpPr/>
        <p:nvPr/>
      </p:nvGrpSpPr>
      <p:grpSpPr>
        <a:xfrm>
          <a:off x="0" y="0"/>
          <a:ext cx="0" cy="0"/>
          <a:chOff x="0" y="0"/>
          <a:chExt cx="0" cy="0"/>
        </a:xfrm>
      </p:grpSpPr>
      <p:grpSp>
        <p:nvGrpSpPr>
          <p:cNvPr id="426" name="Google Shape;426;p24"/>
          <p:cNvGrpSpPr/>
          <p:nvPr/>
        </p:nvGrpSpPr>
        <p:grpSpPr>
          <a:xfrm>
            <a:off x="5703500" y="3435001"/>
            <a:ext cx="13210375" cy="4187858"/>
            <a:chOff x="0" y="-9525"/>
            <a:chExt cx="3479276" cy="1102975"/>
          </a:xfrm>
        </p:grpSpPr>
        <p:sp>
          <p:nvSpPr>
            <p:cNvPr id="427" name="Google Shape;427;p24"/>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txBox="1"/>
            <p:nvPr/>
          </p:nvSpPr>
          <p:spPr>
            <a:xfrm>
              <a:off x="0" y="-9525"/>
              <a:ext cx="3479276" cy="1102975"/>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9" name="Google Shape;429;p24"/>
          <p:cNvSpPr txBox="1"/>
          <p:nvPr/>
        </p:nvSpPr>
        <p:spPr>
          <a:xfrm>
            <a:off x="10294250" y="4328325"/>
            <a:ext cx="7166100" cy="24012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7800">
                <a:solidFill>
                  <a:srgbClr val="282828"/>
                </a:solidFill>
                <a:latin typeface="Poppins"/>
                <a:ea typeface="Poppins"/>
                <a:cs typeface="Poppins"/>
                <a:sym typeface="Poppins"/>
              </a:rPr>
              <a:t>FROM HMWs TO SOLUTIONS</a:t>
            </a:r>
            <a:endParaRPr/>
          </a:p>
        </p:txBody>
      </p:sp>
      <p:grpSp>
        <p:nvGrpSpPr>
          <p:cNvPr id="430" name="Google Shape;430;p24"/>
          <p:cNvGrpSpPr/>
          <p:nvPr/>
        </p:nvGrpSpPr>
        <p:grpSpPr>
          <a:xfrm>
            <a:off x="-2777839" y="2299216"/>
            <a:ext cx="13493009" cy="13493009"/>
            <a:chOff x="0" y="0"/>
            <a:chExt cx="812800" cy="812800"/>
          </a:xfrm>
        </p:grpSpPr>
        <p:sp>
          <p:nvSpPr>
            <p:cNvPr id="431" name="Google Shape;431;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txBox="1"/>
            <p:nvPr/>
          </p:nvSpPr>
          <p:spPr>
            <a:xfrm>
              <a:off x="76200" y="66675"/>
              <a:ext cx="660400" cy="669925"/>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3" name="Google Shape;433;p24"/>
          <p:cNvSpPr txBox="1"/>
          <p:nvPr/>
        </p:nvSpPr>
        <p:spPr>
          <a:xfrm>
            <a:off x="12647419" y="147083"/>
            <a:ext cx="4611881" cy="3171901"/>
          </a:xfrm>
          <a:prstGeom prst="rect">
            <a:avLst/>
          </a:prstGeom>
          <a:noFill/>
          <a:ln>
            <a:noFill/>
          </a:ln>
        </p:spPr>
        <p:txBody>
          <a:bodyPr anchorCtr="0" anchor="t" bIns="0" lIns="0" spcFirstLastPara="1" rIns="0" wrap="square" tIns="0">
            <a:spAutoFit/>
          </a:bodyPr>
          <a:lstStyle/>
          <a:p>
            <a:pPr indent="0" lvl="0" marL="0" marR="0" rtl="0" algn="r">
              <a:lnSpc>
                <a:spcPct val="128001"/>
              </a:lnSpc>
              <a:spcBef>
                <a:spcPts val="0"/>
              </a:spcBef>
              <a:spcAft>
                <a:spcPts val="0"/>
              </a:spcAft>
              <a:buNone/>
            </a:pPr>
            <a:r>
              <a:rPr b="1" i="0" lang="en-US" sz="18742" u="none" cap="none" strike="noStrike">
                <a:solidFill>
                  <a:srgbClr val="282828"/>
                </a:solidFill>
                <a:latin typeface="Poppins"/>
                <a:ea typeface="Poppins"/>
                <a:cs typeface="Poppins"/>
                <a:sym typeface="Poppins"/>
              </a:rPr>
              <a:t>03</a:t>
            </a:r>
            <a:endParaRPr/>
          </a:p>
        </p:txBody>
      </p:sp>
      <p:pic>
        <p:nvPicPr>
          <p:cNvPr id="434" name="Google Shape;434;p24"/>
          <p:cNvPicPr preferRelativeResize="0"/>
          <p:nvPr/>
        </p:nvPicPr>
        <p:blipFill>
          <a:blip r:embed="rId3">
            <a:alphaModFix/>
          </a:blip>
          <a:stretch>
            <a:fillRect/>
          </a:stretch>
        </p:blipFill>
        <p:spPr>
          <a:xfrm>
            <a:off x="-1314602" y="845432"/>
            <a:ext cx="11264724" cy="10947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5"/>
          <p:cNvSpPr txBox="1"/>
          <p:nvPr>
            <p:ph type="title"/>
          </p:nvPr>
        </p:nvSpPr>
        <p:spPr>
          <a:xfrm>
            <a:off x="10179850" y="3127850"/>
            <a:ext cx="4786200" cy="2415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HMW #1:</a:t>
            </a:r>
            <a:endParaRPr/>
          </a:p>
        </p:txBody>
      </p:sp>
      <p:sp>
        <p:nvSpPr>
          <p:cNvPr id="440" name="Google Shape;440;p25"/>
          <p:cNvSpPr txBox="1"/>
          <p:nvPr/>
        </p:nvSpPr>
        <p:spPr>
          <a:xfrm>
            <a:off x="5986425" y="5091900"/>
            <a:ext cx="12301500" cy="173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Clr>
                <a:schemeClr val="dk1"/>
              </a:buClr>
              <a:buSzPts val="1100"/>
              <a:buFont typeface="Arial"/>
              <a:buNone/>
            </a:pPr>
            <a:r>
              <a:rPr b="1" lang="en-US" sz="3700">
                <a:solidFill>
                  <a:schemeClr val="dk1"/>
                </a:solidFill>
                <a:latin typeface="Asap"/>
                <a:ea typeface="Asap"/>
                <a:cs typeface="Asap"/>
                <a:sym typeface="Asap"/>
              </a:rPr>
              <a:t>How might we ensure that TAs at office hours have time to teach the content rather than simply giving answers?</a:t>
            </a:r>
            <a:endParaRPr sz="3700">
              <a:solidFill>
                <a:schemeClr val="dk1"/>
              </a:solidFill>
              <a:latin typeface="Asap"/>
              <a:ea typeface="Asap"/>
              <a:cs typeface="Asap"/>
              <a:sym typeface="Asap"/>
            </a:endParaRPr>
          </a:p>
        </p:txBody>
      </p:sp>
      <p:sp>
        <p:nvSpPr>
          <p:cNvPr id="441" name="Google Shape;441;p25"/>
          <p:cNvSpPr txBox="1"/>
          <p:nvPr/>
        </p:nvSpPr>
        <p:spPr>
          <a:xfrm>
            <a:off x="6089450" y="7012700"/>
            <a:ext cx="1090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Asap"/>
                <a:ea typeface="Asap"/>
                <a:cs typeface="Asap"/>
                <a:sym typeface="Asap"/>
              </a:rPr>
              <a:t>from “Sam Altman’s” POV</a:t>
            </a:r>
            <a:endParaRPr sz="2300">
              <a:solidFill>
                <a:schemeClr val="dk1"/>
              </a:solidFill>
              <a:latin typeface="Asap"/>
              <a:ea typeface="Asap"/>
              <a:cs typeface="Asap"/>
              <a:sym typeface="Asap"/>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26"/>
          <p:cNvPicPr preferRelativeResize="0"/>
          <p:nvPr/>
        </p:nvPicPr>
        <p:blipFill>
          <a:blip r:embed="rId3">
            <a:alphaModFix/>
          </a:blip>
          <a:stretch>
            <a:fillRect/>
          </a:stretch>
        </p:blipFill>
        <p:spPr>
          <a:xfrm>
            <a:off x="2496438" y="152400"/>
            <a:ext cx="13295132" cy="9982199"/>
          </a:xfrm>
          <a:prstGeom prst="rect">
            <a:avLst/>
          </a:prstGeom>
          <a:noFill/>
          <a:ln>
            <a:noFill/>
          </a:ln>
        </p:spPr>
      </p:pic>
      <p:sp>
        <p:nvSpPr>
          <p:cNvPr id="447" name="Google Shape;447;p26"/>
          <p:cNvSpPr txBox="1"/>
          <p:nvPr/>
        </p:nvSpPr>
        <p:spPr>
          <a:xfrm>
            <a:off x="449300" y="646975"/>
            <a:ext cx="4122600" cy="20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500">
              <a:solidFill>
                <a:schemeClr val="dk1"/>
              </a:solidFill>
              <a:latin typeface="Asap"/>
              <a:ea typeface="Asap"/>
              <a:cs typeface="Asap"/>
              <a:sym typeface="Asap"/>
            </a:endParaRPr>
          </a:p>
        </p:txBody>
      </p:sp>
      <p:sp>
        <p:nvSpPr>
          <p:cNvPr id="448" name="Google Shape;448;p26"/>
          <p:cNvSpPr/>
          <p:nvPr/>
        </p:nvSpPr>
        <p:spPr>
          <a:xfrm>
            <a:off x="449300" y="323475"/>
            <a:ext cx="4870200" cy="11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4500">
                <a:solidFill>
                  <a:schemeClr val="dk1"/>
                </a:solidFill>
                <a:latin typeface="Asap"/>
                <a:ea typeface="Asap"/>
                <a:cs typeface="Asap"/>
                <a:sym typeface="Asap"/>
              </a:rPr>
              <a:t>Solution Idea 1</a:t>
            </a:r>
            <a:endParaRPr b="1" sz="4500">
              <a:solidFill>
                <a:schemeClr val="dk1"/>
              </a:solidFill>
              <a:latin typeface="Asap"/>
              <a:ea typeface="Asap"/>
              <a:cs typeface="Asap"/>
              <a:sym typeface="Asap"/>
            </a:endParaRPr>
          </a:p>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7"/>
          <p:cNvSpPr txBox="1"/>
          <p:nvPr>
            <p:ph type="title"/>
          </p:nvPr>
        </p:nvSpPr>
        <p:spPr>
          <a:xfrm>
            <a:off x="10179850" y="3127850"/>
            <a:ext cx="4786200" cy="2415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HMW #2:</a:t>
            </a:r>
            <a:endParaRPr/>
          </a:p>
        </p:txBody>
      </p:sp>
      <p:sp>
        <p:nvSpPr>
          <p:cNvPr id="454" name="Google Shape;454;p27"/>
          <p:cNvSpPr txBox="1"/>
          <p:nvPr/>
        </p:nvSpPr>
        <p:spPr>
          <a:xfrm>
            <a:off x="5986425" y="5091900"/>
            <a:ext cx="12729600" cy="173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4000">
                <a:solidFill>
                  <a:schemeClr val="dk1"/>
                </a:solidFill>
                <a:latin typeface="Asap"/>
                <a:ea typeface="Asap"/>
                <a:cs typeface="Asap"/>
                <a:sym typeface="Asap"/>
              </a:rPr>
              <a:t>How might we ensure proper training for TAs to increase their effectiveness?</a:t>
            </a:r>
            <a:endParaRPr b="1" sz="4000">
              <a:solidFill>
                <a:schemeClr val="dk1"/>
              </a:solidFill>
              <a:latin typeface="Asap"/>
              <a:ea typeface="Asap"/>
              <a:cs typeface="Asap"/>
              <a:sym typeface="Asap"/>
            </a:endParaRPr>
          </a:p>
          <a:p>
            <a:pPr indent="0" lvl="0" marL="0" rtl="0" algn="l">
              <a:spcBef>
                <a:spcPts val="200"/>
              </a:spcBef>
              <a:spcAft>
                <a:spcPts val="0"/>
              </a:spcAft>
              <a:buNone/>
            </a:pPr>
            <a:r>
              <a:t/>
            </a:r>
            <a:endParaRPr sz="4000">
              <a:solidFill>
                <a:schemeClr val="dk1"/>
              </a:solidFill>
              <a:latin typeface="Asap"/>
              <a:ea typeface="Asap"/>
              <a:cs typeface="Asap"/>
              <a:sym typeface="Asap"/>
            </a:endParaRPr>
          </a:p>
        </p:txBody>
      </p:sp>
      <p:sp>
        <p:nvSpPr>
          <p:cNvPr id="455" name="Google Shape;455;p27"/>
          <p:cNvSpPr txBox="1"/>
          <p:nvPr/>
        </p:nvSpPr>
        <p:spPr>
          <a:xfrm>
            <a:off x="6089450" y="7012700"/>
            <a:ext cx="1090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Asap"/>
                <a:ea typeface="Asap"/>
                <a:cs typeface="Asap"/>
                <a:sym typeface="Asap"/>
              </a:rPr>
              <a:t>from “Ada Lovelace’s” POV</a:t>
            </a:r>
            <a:endParaRPr sz="2300">
              <a:solidFill>
                <a:schemeClr val="dk1"/>
              </a:solidFill>
              <a:latin typeface="Asap"/>
              <a:ea typeface="Asap"/>
              <a:cs typeface="Asap"/>
              <a:sym typeface="Asap"/>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28"/>
          <p:cNvPicPr preferRelativeResize="0"/>
          <p:nvPr/>
        </p:nvPicPr>
        <p:blipFill>
          <a:blip r:embed="rId3">
            <a:alphaModFix/>
          </a:blip>
          <a:stretch>
            <a:fillRect/>
          </a:stretch>
        </p:blipFill>
        <p:spPr>
          <a:xfrm>
            <a:off x="3897838" y="355681"/>
            <a:ext cx="10492325" cy="9575650"/>
          </a:xfrm>
          <a:prstGeom prst="rect">
            <a:avLst/>
          </a:prstGeom>
          <a:noFill/>
          <a:ln>
            <a:noFill/>
          </a:ln>
        </p:spPr>
      </p:pic>
      <p:sp>
        <p:nvSpPr>
          <p:cNvPr id="461" name="Google Shape;461;p28"/>
          <p:cNvSpPr/>
          <p:nvPr/>
        </p:nvSpPr>
        <p:spPr>
          <a:xfrm>
            <a:off x="449300" y="323475"/>
            <a:ext cx="4870200" cy="11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4500">
                <a:solidFill>
                  <a:schemeClr val="dk1"/>
                </a:solidFill>
                <a:latin typeface="Asap"/>
                <a:ea typeface="Asap"/>
                <a:cs typeface="Asap"/>
                <a:sym typeface="Asap"/>
              </a:rPr>
              <a:t>Solution Idea 2</a:t>
            </a:r>
            <a:endParaRPr b="1" sz="4500">
              <a:solidFill>
                <a:schemeClr val="dk1"/>
              </a:solidFill>
              <a:latin typeface="Asap"/>
              <a:ea typeface="Asap"/>
              <a:cs typeface="Asap"/>
              <a:sym typeface="Asap"/>
            </a:endParaRPr>
          </a:p>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96" name="Shape 196"/>
        <p:cNvGrpSpPr/>
        <p:nvPr/>
      </p:nvGrpSpPr>
      <p:grpSpPr>
        <a:xfrm>
          <a:off x="0" y="0"/>
          <a:ext cx="0" cy="0"/>
          <a:chOff x="0" y="0"/>
          <a:chExt cx="0" cy="0"/>
        </a:xfrm>
      </p:grpSpPr>
      <p:sp>
        <p:nvSpPr>
          <p:cNvPr id="197" name="Google Shape;197;p11"/>
          <p:cNvSpPr/>
          <p:nvPr/>
        </p:nvSpPr>
        <p:spPr>
          <a:xfrm>
            <a:off x="9702125" y="2493175"/>
            <a:ext cx="8587865" cy="7791724"/>
          </a:xfrm>
          <a:custGeom>
            <a:rect b="b" l="l" r="r" t="t"/>
            <a:pathLst>
              <a:path extrusionOk="0" h="1798436" w="3122860">
                <a:moveTo>
                  <a:pt x="18282" y="0"/>
                </a:moveTo>
                <a:lnTo>
                  <a:pt x="3104578" y="0"/>
                </a:lnTo>
                <a:cubicBezTo>
                  <a:pt x="3114675" y="0"/>
                  <a:pt x="3122860" y="8185"/>
                  <a:pt x="3122860" y="18282"/>
                </a:cubicBezTo>
                <a:lnTo>
                  <a:pt x="3122860" y="1780154"/>
                </a:lnTo>
                <a:cubicBezTo>
                  <a:pt x="3122860" y="1790251"/>
                  <a:pt x="3114675" y="1798436"/>
                  <a:pt x="3104578" y="1798436"/>
                </a:cubicBezTo>
                <a:lnTo>
                  <a:pt x="18282" y="1798436"/>
                </a:lnTo>
                <a:cubicBezTo>
                  <a:pt x="8185" y="1798436"/>
                  <a:pt x="0" y="1790251"/>
                  <a:pt x="0" y="1780154"/>
                </a:cubicBezTo>
                <a:lnTo>
                  <a:pt x="0" y="18282"/>
                </a:lnTo>
                <a:cubicBezTo>
                  <a:pt x="0" y="8185"/>
                  <a:pt x="8185" y="0"/>
                  <a:pt x="18282" y="0"/>
                </a:cubicBezTo>
                <a:close/>
              </a:path>
            </a:pathLst>
          </a:custGeom>
          <a:solidFill>
            <a:srgbClr val="FACB65"/>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1114450" y="991885"/>
            <a:ext cx="8890688" cy="8304597"/>
          </a:xfrm>
          <a:custGeom>
            <a:rect b="b" l="l" r="r" t="t"/>
            <a:pathLst>
              <a:path extrusionOk="0" h="2186859" w="2341195">
                <a:moveTo>
                  <a:pt x="24386" y="0"/>
                </a:moveTo>
                <a:lnTo>
                  <a:pt x="2316809" y="0"/>
                </a:lnTo>
                <a:cubicBezTo>
                  <a:pt x="2323276" y="0"/>
                  <a:pt x="2329479" y="2569"/>
                  <a:pt x="2334052" y="7143"/>
                </a:cubicBezTo>
                <a:cubicBezTo>
                  <a:pt x="2338626" y="11716"/>
                  <a:pt x="2341195" y="17919"/>
                  <a:pt x="2341195" y="24386"/>
                </a:cubicBezTo>
                <a:lnTo>
                  <a:pt x="2341195" y="2162473"/>
                </a:lnTo>
                <a:cubicBezTo>
                  <a:pt x="2341195" y="2168940"/>
                  <a:pt x="2338626" y="2175143"/>
                  <a:pt x="2334052" y="2179716"/>
                </a:cubicBezTo>
                <a:cubicBezTo>
                  <a:pt x="2329479" y="2184290"/>
                  <a:pt x="2323276" y="2186859"/>
                  <a:pt x="2316809" y="2186859"/>
                </a:cubicBezTo>
                <a:lnTo>
                  <a:pt x="24386" y="2186859"/>
                </a:lnTo>
                <a:cubicBezTo>
                  <a:pt x="10918" y="2186859"/>
                  <a:pt x="0" y="2175941"/>
                  <a:pt x="0" y="2162473"/>
                </a:cubicBezTo>
                <a:lnTo>
                  <a:pt x="0" y="24386"/>
                </a:lnTo>
                <a:cubicBezTo>
                  <a:pt x="0" y="10918"/>
                  <a:pt x="10918" y="0"/>
                  <a:pt x="24386" y="0"/>
                </a:cubicBezTo>
                <a:close/>
              </a:path>
            </a:pathLst>
          </a:custGeom>
          <a:solidFill>
            <a:srgbClr val="FFFFFF"/>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11"/>
          <p:cNvPicPr preferRelativeResize="0"/>
          <p:nvPr/>
        </p:nvPicPr>
        <p:blipFill>
          <a:blip r:embed="rId3">
            <a:alphaModFix/>
          </a:blip>
          <a:stretch>
            <a:fillRect/>
          </a:stretch>
        </p:blipFill>
        <p:spPr>
          <a:xfrm>
            <a:off x="1546837" y="1532125"/>
            <a:ext cx="8024458" cy="7743775"/>
          </a:xfrm>
          <a:prstGeom prst="rect">
            <a:avLst/>
          </a:prstGeom>
          <a:noFill/>
          <a:ln>
            <a:noFill/>
          </a:ln>
        </p:spPr>
      </p:pic>
      <p:sp>
        <p:nvSpPr>
          <p:cNvPr id="200" name="Google Shape;200;p11"/>
          <p:cNvSpPr txBox="1"/>
          <p:nvPr/>
        </p:nvSpPr>
        <p:spPr>
          <a:xfrm>
            <a:off x="11021020" y="1055523"/>
            <a:ext cx="6116520" cy="1437640"/>
          </a:xfrm>
          <a:prstGeom prst="rect">
            <a:avLst/>
          </a:prstGeom>
          <a:noFill/>
          <a:ln>
            <a:noFill/>
          </a:ln>
        </p:spPr>
        <p:txBody>
          <a:bodyPr anchorCtr="0" anchor="t" bIns="0" lIns="0" spcFirstLastPara="1" rIns="0" wrap="square" tIns="0">
            <a:spAutoFit/>
          </a:bodyPr>
          <a:lstStyle/>
          <a:p>
            <a:pPr indent="0" lvl="0" marL="0" marR="0" rtl="0" algn="r">
              <a:lnSpc>
                <a:spcPct val="128003"/>
              </a:lnSpc>
              <a:spcBef>
                <a:spcPts val="0"/>
              </a:spcBef>
              <a:spcAft>
                <a:spcPts val="0"/>
              </a:spcAft>
              <a:buNone/>
            </a:pPr>
            <a:r>
              <a:rPr b="1" i="0" lang="en-US" sz="8499" u="none" cap="none" strike="noStrike">
                <a:solidFill>
                  <a:srgbClr val="282828"/>
                </a:solidFill>
                <a:latin typeface="Poppins"/>
                <a:ea typeface="Poppins"/>
                <a:cs typeface="Poppins"/>
                <a:sym typeface="Poppins"/>
              </a:rPr>
              <a:t>CONTENTS</a:t>
            </a:r>
            <a:endParaRPr/>
          </a:p>
        </p:txBody>
      </p:sp>
      <p:grpSp>
        <p:nvGrpSpPr>
          <p:cNvPr id="201" name="Google Shape;201;p11"/>
          <p:cNvGrpSpPr/>
          <p:nvPr/>
        </p:nvGrpSpPr>
        <p:grpSpPr>
          <a:xfrm>
            <a:off x="11047088" y="2938018"/>
            <a:ext cx="5290104" cy="1060650"/>
            <a:chOff x="0" y="-114300"/>
            <a:chExt cx="7053472" cy="1414200"/>
          </a:xfrm>
        </p:grpSpPr>
        <p:sp>
          <p:nvSpPr>
            <p:cNvPr id="202" name="Google Shape;202;p11"/>
            <p:cNvSpPr txBox="1"/>
            <p:nvPr/>
          </p:nvSpPr>
          <p:spPr>
            <a:xfrm>
              <a:off x="0" y="-114300"/>
              <a:ext cx="1920900" cy="14142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US" sz="6891" u="none" cap="none" strike="noStrike">
                  <a:solidFill>
                    <a:srgbClr val="282828"/>
                  </a:solidFill>
                  <a:latin typeface="Poppins"/>
                  <a:ea typeface="Poppins"/>
                  <a:cs typeface="Poppins"/>
                  <a:sym typeface="Poppins"/>
                </a:rPr>
                <a:t>01</a:t>
              </a:r>
              <a:endParaRPr/>
            </a:p>
          </p:txBody>
        </p:sp>
        <p:sp>
          <p:nvSpPr>
            <p:cNvPr id="203" name="Google Shape;203;p11"/>
            <p:cNvSpPr txBox="1"/>
            <p:nvPr/>
          </p:nvSpPr>
          <p:spPr>
            <a:xfrm>
              <a:off x="2413372" y="386238"/>
              <a:ext cx="4640100" cy="6750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US" sz="3289">
                  <a:solidFill>
                    <a:srgbClr val="282828"/>
                  </a:solidFill>
                  <a:latin typeface="Asap Medium"/>
                  <a:ea typeface="Asap Medium"/>
                  <a:cs typeface="Asap Medium"/>
                  <a:sym typeface="Asap Medium"/>
                </a:rPr>
                <a:t>Where Were We?</a:t>
              </a:r>
              <a:endParaRPr/>
            </a:p>
          </p:txBody>
        </p:sp>
      </p:grpSp>
      <p:grpSp>
        <p:nvGrpSpPr>
          <p:cNvPr id="204" name="Google Shape;204;p11"/>
          <p:cNvGrpSpPr/>
          <p:nvPr/>
        </p:nvGrpSpPr>
        <p:grpSpPr>
          <a:xfrm>
            <a:off x="11047088" y="4476906"/>
            <a:ext cx="6056037" cy="1094155"/>
            <a:chOff x="0" y="-114300"/>
            <a:chExt cx="8074716" cy="1458874"/>
          </a:xfrm>
        </p:grpSpPr>
        <p:sp>
          <p:nvSpPr>
            <p:cNvPr id="205" name="Google Shape;205;p11"/>
            <p:cNvSpPr txBox="1"/>
            <p:nvPr/>
          </p:nvSpPr>
          <p:spPr>
            <a:xfrm>
              <a:off x="0" y="-114300"/>
              <a:ext cx="1920900" cy="14142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US" sz="6891" u="none" cap="none" strike="noStrike">
                  <a:solidFill>
                    <a:srgbClr val="282828"/>
                  </a:solidFill>
                  <a:latin typeface="Poppins"/>
                  <a:ea typeface="Poppins"/>
                  <a:cs typeface="Poppins"/>
                  <a:sym typeface="Poppins"/>
                </a:rPr>
                <a:t>02</a:t>
              </a:r>
              <a:endParaRPr/>
            </a:p>
          </p:txBody>
        </p:sp>
        <p:sp>
          <p:nvSpPr>
            <p:cNvPr id="206" name="Google Shape;206;p11"/>
            <p:cNvSpPr txBox="1"/>
            <p:nvPr/>
          </p:nvSpPr>
          <p:spPr>
            <a:xfrm>
              <a:off x="2413416" y="-66326"/>
              <a:ext cx="5661300" cy="14109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US" sz="3289">
                  <a:solidFill>
                    <a:srgbClr val="282828"/>
                  </a:solidFill>
                  <a:latin typeface="Asap Medium"/>
                  <a:ea typeface="Asap Medium"/>
                  <a:cs typeface="Asap Medium"/>
                  <a:sym typeface="Asap Medium"/>
                </a:rPr>
                <a:t>Additional Needfinding</a:t>
              </a:r>
              <a:endParaRPr/>
            </a:p>
          </p:txBody>
        </p:sp>
      </p:grpSp>
      <p:grpSp>
        <p:nvGrpSpPr>
          <p:cNvPr id="207" name="Google Shape;207;p11"/>
          <p:cNvGrpSpPr/>
          <p:nvPr/>
        </p:nvGrpSpPr>
        <p:grpSpPr>
          <a:xfrm>
            <a:off x="10986595" y="6015794"/>
            <a:ext cx="6519022" cy="1060650"/>
            <a:chOff x="0" y="-114300"/>
            <a:chExt cx="8692029" cy="1414200"/>
          </a:xfrm>
        </p:grpSpPr>
        <p:sp>
          <p:nvSpPr>
            <p:cNvPr id="208" name="Google Shape;208;p11"/>
            <p:cNvSpPr txBox="1"/>
            <p:nvPr/>
          </p:nvSpPr>
          <p:spPr>
            <a:xfrm>
              <a:off x="0" y="-114300"/>
              <a:ext cx="2082300" cy="14142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US" sz="6891" u="none" cap="none" strike="noStrike">
                  <a:solidFill>
                    <a:srgbClr val="282828"/>
                  </a:solidFill>
                  <a:latin typeface="Poppins"/>
                  <a:ea typeface="Poppins"/>
                  <a:cs typeface="Poppins"/>
                  <a:sym typeface="Poppins"/>
                </a:rPr>
                <a:t>03</a:t>
              </a:r>
              <a:endParaRPr/>
            </a:p>
          </p:txBody>
        </p:sp>
        <p:sp>
          <p:nvSpPr>
            <p:cNvPr id="209" name="Google Shape;209;p11"/>
            <p:cNvSpPr txBox="1"/>
            <p:nvPr/>
          </p:nvSpPr>
          <p:spPr>
            <a:xfrm>
              <a:off x="2494029" y="361511"/>
              <a:ext cx="6198000" cy="6750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US" sz="3289">
                  <a:solidFill>
                    <a:srgbClr val="282828"/>
                  </a:solidFill>
                  <a:latin typeface="Asap Medium"/>
                  <a:ea typeface="Asap Medium"/>
                  <a:cs typeface="Asap Medium"/>
                  <a:sym typeface="Asap Medium"/>
                </a:rPr>
                <a:t>From HMWs to Solutions</a:t>
              </a:r>
              <a:endParaRPr/>
            </a:p>
          </p:txBody>
        </p:sp>
      </p:grpSp>
      <p:grpSp>
        <p:nvGrpSpPr>
          <p:cNvPr id="210" name="Google Shape;210;p11"/>
          <p:cNvGrpSpPr/>
          <p:nvPr/>
        </p:nvGrpSpPr>
        <p:grpSpPr>
          <a:xfrm>
            <a:off x="11047088" y="7554682"/>
            <a:ext cx="5793879" cy="1060650"/>
            <a:chOff x="0" y="-114300"/>
            <a:chExt cx="7725172" cy="1414200"/>
          </a:xfrm>
        </p:grpSpPr>
        <p:sp>
          <p:nvSpPr>
            <p:cNvPr id="211" name="Google Shape;211;p11"/>
            <p:cNvSpPr txBox="1"/>
            <p:nvPr/>
          </p:nvSpPr>
          <p:spPr>
            <a:xfrm>
              <a:off x="0" y="-114300"/>
              <a:ext cx="1920900" cy="14142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US" sz="6891" u="none" cap="none" strike="noStrike">
                  <a:solidFill>
                    <a:srgbClr val="282828"/>
                  </a:solidFill>
                  <a:latin typeface="Poppins"/>
                  <a:ea typeface="Poppins"/>
                  <a:cs typeface="Poppins"/>
                  <a:sym typeface="Poppins"/>
                </a:rPr>
                <a:t>04</a:t>
              </a:r>
              <a:endParaRPr/>
            </a:p>
          </p:txBody>
        </p:sp>
        <p:sp>
          <p:nvSpPr>
            <p:cNvPr id="212" name="Google Shape;212;p11"/>
            <p:cNvSpPr txBox="1"/>
            <p:nvPr/>
          </p:nvSpPr>
          <p:spPr>
            <a:xfrm>
              <a:off x="2413372" y="386238"/>
              <a:ext cx="5311800" cy="6750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US" sz="3289">
                  <a:solidFill>
                    <a:srgbClr val="282828"/>
                  </a:solidFill>
                  <a:latin typeface="Asap Medium"/>
                  <a:ea typeface="Asap Medium"/>
                  <a:cs typeface="Asap Medium"/>
                  <a:sym typeface="Asap Medium"/>
                </a:rPr>
                <a:t>Our Solutions</a:t>
              </a:r>
              <a:endParaRPr/>
            </a:p>
          </p:txBody>
        </p:sp>
      </p:grpSp>
      <p:grpSp>
        <p:nvGrpSpPr>
          <p:cNvPr id="213" name="Google Shape;213;p11"/>
          <p:cNvGrpSpPr/>
          <p:nvPr/>
        </p:nvGrpSpPr>
        <p:grpSpPr>
          <a:xfrm>
            <a:off x="11047088" y="9093557"/>
            <a:ext cx="5793879" cy="1060650"/>
            <a:chOff x="0" y="-114300"/>
            <a:chExt cx="7725172" cy="1414200"/>
          </a:xfrm>
        </p:grpSpPr>
        <p:sp>
          <p:nvSpPr>
            <p:cNvPr id="214" name="Google Shape;214;p11"/>
            <p:cNvSpPr txBox="1"/>
            <p:nvPr/>
          </p:nvSpPr>
          <p:spPr>
            <a:xfrm>
              <a:off x="0" y="-114300"/>
              <a:ext cx="1920900" cy="14142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US" sz="6891" u="none" cap="none" strike="noStrike">
                  <a:solidFill>
                    <a:srgbClr val="282828"/>
                  </a:solidFill>
                  <a:latin typeface="Poppins"/>
                  <a:ea typeface="Poppins"/>
                  <a:cs typeface="Poppins"/>
                  <a:sym typeface="Poppins"/>
                </a:rPr>
                <a:t>0</a:t>
              </a:r>
              <a:r>
                <a:rPr b="1" lang="en-US" sz="6891">
                  <a:solidFill>
                    <a:srgbClr val="282828"/>
                  </a:solidFill>
                  <a:latin typeface="Poppins"/>
                  <a:ea typeface="Poppins"/>
                  <a:cs typeface="Poppins"/>
                  <a:sym typeface="Poppins"/>
                </a:rPr>
                <a:t>5</a:t>
              </a:r>
              <a:endParaRPr/>
            </a:p>
          </p:txBody>
        </p:sp>
        <p:sp>
          <p:nvSpPr>
            <p:cNvPr id="215" name="Google Shape;215;p11"/>
            <p:cNvSpPr txBox="1"/>
            <p:nvPr/>
          </p:nvSpPr>
          <p:spPr>
            <a:xfrm>
              <a:off x="2413372" y="386238"/>
              <a:ext cx="5311800" cy="6750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US" sz="3289">
                  <a:solidFill>
                    <a:srgbClr val="282828"/>
                  </a:solidFill>
                  <a:latin typeface="Asap Medium"/>
                  <a:ea typeface="Asap Medium"/>
                  <a:cs typeface="Asap Medium"/>
                  <a:sym typeface="Asap Medium"/>
                </a:rPr>
                <a:t>What’s Next?</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9"/>
          <p:cNvSpPr txBox="1"/>
          <p:nvPr>
            <p:ph type="title"/>
          </p:nvPr>
        </p:nvSpPr>
        <p:spPr>
          <a:xfrm>
            <a:off x="10179850" y="3127850"/>
            <a:ext cx="4786200" cy="2415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HMW #3:</a:t>
            </a:r>
            <a:endParaRPr/>
          </a:p>
        </p:txBody>
      </p:sp>
      <p:sp>
        <p:nvSpPr>
          <p:cNvPr id="467" name="Google Shape;467;p29"/>
          <p:cNvSpPr txBox="1"/>
          <p:nvPr/>
        </p:nvSpPr>
        <p:spPr>
          <a:xfrm>
            <a:off x="5986425" y="5091900"/>
            <a:ext cx="12301500" cy="173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Clr>
                <a:schemeClr val="dk1"/>
              </a:buClr>
              <a:buSzPts val="1100"/>
              <a:buFont typeface="Arial"/>
              <a:buNone/>
            </a:pPr>
            <a:r>
              <a:rPr b="1" lang="en-US" sz="3800">
                <a:solidFill>
                  <a:schemeClr val="dk1"/>
                </a:solidFill>
                <a:latin typeface="Asap"/>
                <a:ea typeface="Asap"/>
                <a:cs typeface="Asap"/>
                <a:sym typeface="Asap"/>
              </a:rPr>
              <a:t>How might we make the process of finding and booking a tutor as easy and seamless as booking an Uber?</a:t>
            </a:r>
            <a:endParaRPr b="1" sz="3800">
              <a:solidFill>
                <a:schemeClr val="dk1"/>
              </a:solidFill>
              <a:latin typeface="Asap"/>
              <a:ea typeface="Asap"/>
              <a:cs typeface="Asap"/>
              <a:sym typeface="Asap"/>
            </a:endParaRPr>
          </a:p>
        </p:txBody>
      </p:sp>
      <p:sp>
        <p:nvSpPr>
          <p:cNvPr id="468" name="Google Shape;468;p29"/>
          <p:cNvSpPr txBox="1"/>
          <p:nvPr/>
        </p:nvSpPr>
        <p:spPr>
          <a:xfrm>
            <a:off x="6089450" y="7012700"/>
            <a:ext cx="1090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Asap"/>
                <a:ea typeface="Asap"/>
                <a:cs typeface="Asap"/>
                <a:sym typeface="Asap"/>
              </a:rPr>
              <a:t>from “James Gosling’s” POV</a:t>
            </a:r>
            <a:endParaRPr sz="2300">
              <a:solidFill>
                <a:schemeClr val="dk1"/>
              </a:solidFill>
              <a:latin typeface="Asap"/>
              <a:ea typeface="Asap"/>
              <a:cs typeface="Asap"/>
              <a:sym typeface="Asap"/>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30"/>
          <p:cNvPicPr preferRelativeResize="0"/>
          <p:nvPr/>
        </p:nvPicPr>
        <p:blipFill>
          <a:blip r:embed="rId3">
            <a:alphaModFix/>
          </a:blip>
          <a:stretch>
            <a:fillRect/>
          </a:stretch>
        </p:blipFill>
        <p:spPr>
          <a:xfrm>
            <a:off x="2845825" y="136413"/>
            <a:ext cx="12596350" cy="10014175"/>
          </a:xfrm>
          <a:prstGeom prst="rect">
            <a:avLst/>
          </a:prstGeom>
          <a:noFill/>
          <a:ln>
            <a:noFill/>
          </a:ln>
        </p:spPr>
      </p:pic>
      <p:sp>
        <p:nvSpPr>
          <p:cNvPr id="474" name="Google Shape;474;p30"/>
          <p:cNvSpPr/>
          <p:nvPr/>
        </p:nvSpPr>
        <p:spPr>
          <a:xfrm>
            <a:off x="449300" y="323475"/>
            <a:ext cx="4870200" cy="11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4500">
                <a:solidFill>
                  <a:schemeClr val="dk1"/>
                </a:solidFill>
                <a:latin typeface="Asap"/>
                <a:ea typeface="Asap"/>
                <a:cs typeface="Asap"/>
                <a:sym typeface="Asap"/>
              </a:rPr>
              <a:t>Solution Idea 3</a:t>
            </a:r>
            <a:endParaRPr b="1" sz="4500">
              <a:solidFill>
                <a:schemeClr val="dk1"/>
              </a:solidFill>
              <a:latin typeface="Asap"/>
              <a:ea typeface="Asap"/>
              <a:cs typeface="Asap"/>
              <a:sym typeface="Asap"/>
            </a:endParaRPr>
          </a:p>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78" name="Shape 478"/>
        <p:cNvGrpSpPr/>
        <p:nvPr/>
      </p:nvGrpSpPr>
      <p:grpSpPr>
        <a:xfrm>
          <a:off x="0" y="0"/>
          <a:ext cx="0" cy="0"/>
          <a:chOff x="0" y="0"/>
          <a:chExt cx="0" cy="0"/>
        </a:xfrm>
      </p:grpSpPr>
      <p:grpSp>
        <p:nvGrpSpPr>
          <p:cNvPr id="479" name="Google Shape;479;p31"/>
          <p:cNvGrpSpPr/>
          <p:nvPr/>
        </p:nvGrpSpPr>
        <p:grpSpPr>
          <a:xfrm>
            <a:off x="-617415" y="3431524"/>
            <a:ext cx="13210375" cy="4187858"/>
            <a:chOff x="0" y="-9525"/>
            <a:chExt cx="3479276" cy="1102975"/>
          </a:xfrm>
        </p:grpSpPr>
        <p:sp>
          <p:nvSpPr>
            <p:cNvPr id="480" name="Google Shape;480;p31"/>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txBox="1"/>
            <p:nvPr/>
          </p:nvSpPr>
          <p:spPr>
            <a:xfrm>
              <a:off x="0" y="-9525"/>
              <a:ext cx="3479276" cy="1102975"/>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2" name="Google Shape;482;p31"/>
          <p:cNvSpPr txBox="1"/>
          <p:nvPr/>
        </p:nvSpPr>
        <p:spPr>
          <a:xfrm>
            <a:off x="0" y="4543198"/>
            <a:ext cx="7943700" cy="1200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800">
                <a:solidFill>
                  <a:srgbClr val="282828"/>
                </a:solidFill>
                <a:latin typeface="Poppins"/>
                <a:ea typeface="Poppins"/>
                <a:cs typeface="Poppins"/>
                <a:sym typeface="Poppins"/>
              </a:rPr>
              <a:t>OUR SOLUTIONS</a:t>
            </a:r>
            <a:endParaRPr/>
          </a:p>
        </p:txBody>
      </p:sp>
      <p:sp>
        <p:nvSpPr>
          <p:cNvPr id="483" name="Google Shape;483;p31"/>
          <p:cNvSpPr/>
          <p:nvPr/>
        </p:nvSpPr>
        <p:spPr>
          <a:xfrm>
            <a:off x="8171873" y="2299216"/>
            <a:ext cx="13493049" cy="1349304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txBox="1"/>
          <p:nvPr/>
        </p:nvSpPr>
        <p:spPr>
          <a:xfrm>
            <a:off x="853171" y="147083"/>
            <a:ext cx="4611881" cy="3171990"/>
          </a:xfrm>
          <a:prstGeom prst="rect">
            <a:avLst/>
          </a:prstGeom>
          <a:noFill/>
          <a:ln>
            <a:noFill/>
          </a:ln>
        </p:spPr>
        <p:txBody>
          <a:bodyPr anchorCtr="0" anchor="t" bIns="0" lIns="0" spcFirstLastPara="1" rIns="0" wrap="square" tIns="0">
            <a:spAutoFit/>
          </a:bodyPr>
          <a:lstStyle/>
          <a:p>
            <a:pPr indent="0" lvl="0" marL="0" marR="0" rtl="0" algn="l">
              <a:lnSpc>
                <a:spcPct val="128001"/>
              </a:lnSpc>
              <a:spcBef>
                <a:spcPts val="0"/>
              </a:spcBef>
              <a:spcAft>
                <a:spcPts val="0"/>
              </a:spcAft>
              <a:buNone/>
            </a:pPr>
            <a:r>
              <a:rPr b="1" i="0" lang="en-US" sz="18742" u="none" cap="none" strike="noStrike">
                <a:solidFill>
                  <a:srgbClr val="282828"/>
                </a:solidFill>
                <a:latin typeface="Poppins"/>
                <a:ea typeface="Poppins"/>
                <a:cs typeface="Poppins"/>
                <a:sym typeface="Poppins"/>
              </a:rPr>
              <a:t>04</a:t>
            </a:r>
            <a:endParaRPr/>
          </a:p>
        </p:txBody>
      </p:sp>
      <p:pic>
        <p:nvPicPr>
          <p:cNvPr id="485" name="Google Shape;485;p31"/>
          <p:cNvPicPr preferRelativeResize="0"/>
          <p:nvPr/>
        </p:nvPicPr>
        <p:blipFill>
          <a:blip r:embed="rId3">
            <a:alphaModFix/>
          </a:blip>
          <a:stretch>
            <a:fillRect/>
          </a:stretch>
        </p:blipFill>
        <p:spPr>
          <a:xfrm>
            <a:off x="7114173" y="1478754"/>
            <a:ext cx="12661501" cy="10743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89" name="Shape 489"/>
        <p:cNvGrpSpPr/>
        <p:nvPr/>
      </p:nvGrpSpPr>
      <p:grpSpPr>
        <a:xfrm>
          <a:off x="0" y="0"/>
          <a:ext cx="0" cy="0"/>
          <a:chOff x="0" y="0"/>
          <a:chExt cx="0" cy="0"/>
        </a:xfrm>
      </p:grpSpPr>
      <p:grpSp>
        <p:nvGrpSpPr>
          <p:cNvPr id="490" name="Google Shape;490;p32"/>
          <p:cNvGrpSpPr/>
          <p:nvPr/>
        </p:nvGrpSpPr>
        <p:grpSpPr>
          <a:xfrm>
            <a:off x="7399975" y="2879857"/>
            <a:ext cx="3488050" cy="3488050"/>
            <a:chOff x="0" y="0"/>
            <a:chExt cx="812800" cy="812800"/>
          </a:xfrm>
        </p:grpSpPr>
        <p:sp>
          <p:nvSpPr>
            <p:cNvPr id="491" name="Google Shape;491;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txBox="1"/>
            <p:nvPr/>
          </p:nvSpPr>
          <p:spPr>
            <a:xfrm>
              <a:off x="76200" y="66675"/>
              <a:ext cx="660300" cy="6699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3" name="Google Shape;493;p32"/>
          <p:cNvGrpSpPr/>
          <p:nvPr/>
        </p:nvGrpSpPr>
        <p:grpSpPr>
          <a:xfrm>
            <a:off x="1144522" y="4267957"/>
            <a:ext cx="4378165" cy="743466"/>
            <a:chOff x="0" y="-9525"/>
            <a:chExt cx="2449323" cy="415925"/>
          </a:xfrm>
        </p:grpSpPr>
        <p:sp>
          <p:nvSpPr>
            <p:cNvPr id="494" name="Google Shape;494;p32"/>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txBox="1"/>
            <p:nvPr/>
          </p:nvSpPr>
          <p:spPr>
            <a:xfrm>
              <a:off x="0" y="-9525"/>
              <a:ext cx="24492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22008"/>
                </a:lnSpc>
                <a:spcBef>
                  <a:spcPts val="0"/>
                </a:spcBef>
                <a:spcAft>
                  <a:spcPts val="0"/>
                </a:spcAft>
                <a:buNone/>
              </a:pPr>
              <a:r>
                <a:rPr lang="en-US" sz="2699">
                  <a:solidFill>
                    <a:srgbClr val="282828"/>
                  </a:solidFill>
                  <a:latin typeface="Asap Medium"/>
                  <a:ea typeface="Asap Medium"/>
                  <a:cs typeface="Asap Medium"/>
                  <a:sym typeface="Asap Medium"/>
                </a:rPr>
                <a:t>Concept</a:t>
              </a:r>
              <a:endParaRPr sz="2699">
                <a:solidFill>
                  <a:srgbClr val="282828"/>
                </a:solidFill>
                <a:latin typeface="Asap Medium"/>
                <a:ea typeface="Asap Medium"/>
                <a:cs typeface="Asap Medium"/>
                <a:sym typeface="Asap Medium"/>
              </a:endParaRPr>
            </a:p>
          </p:txBody>
        </p:sp>
      </p:grpSp>
      <p:grpSp>
        <p:nvGrpSpPr>
          <p:cNvPr id="496" name="Google Shape;496;p32"/>
          <p:cNvGrpSpPr/>
          <p:nvPr/>
        </p:nvGrpSpPr>
        <p:grpSpPr>
          <a:xfrm>
            <a:off x="6954934" y="6642663"/>
            <a:ext cx="4378165" cy="743466"/>
            <a:chOff x="0" y="-9525"/>
            <a:chExt cx="2449323" cy="415925"/>
          </a:xfrm>
        </p:grpSpPr>
        <p:sp>
          <p:nvSpPr>
            <p:cNvPr id="497" name="Google Shape;497;p32"/>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txBox="1"/>
            <p:nvPr/>
          </p:nvSpPr>
          <p:spPr>
            <a:xfrm>
              <a:off x="0" y="-9525"/>
              <a:ext cx="2449200" cy="415800"/>
            </a:xfrm>
            <a:prstGeom prst="rect">
              <a:avLst/>
            </a:prstGeom>
            <a:noFill/>
            <a:ln>
              <a:noFill/>
            </a:ln>
          </p:spPr>
          <p:txBody>
            <a:bodyPr anchorCtr="0" anchor="ctr" bIns="50800" lIns="50800" spcFirstLastPara="1" rIns="50800" wrap="square" tIns="50800">
              <a:noAutofit/>
            </a:bodyPr>
            <a:lstStyle/>
            <a:p>
              <a:pPr indent="0" lvl="0" marL="0" rtl="0" algn="ctr">
                <a:lnSpc>
                  <a:spcPct val="122008"/>
                </a:lnSpc>
                <a:spcBef>
                  <a:spcPts val="0"/>
                </a:spcBef>
                <a:spcAft>
                  <a:spcPts val="0"/>
                </a:spcAft>
                <a:buNone/>
              </a:pPr>
              <a:r>
                <a:rPr lang="en-US" sz="2699">
                  <a:solidFill>
                    <a:srgbClr val="282828"/>
                  </a:solidFill>
                  <a:latin typeface="Asap Medium"/>
                  <a:ea typeface="Asap Medium"/>
                  <a:cs typeface="Asap Medium"/>
                  <a:sym typeface="Asap Medium"/>
                </a:rPr>
                <a:t>Format</a:t>
              </a:r>
              <a:endParaRPr/>
            </a:p>
          </p:txBody>
        </p:sp>
      </p:grpSp>
      <p:grpSp>
        <p:nvGrpSpPr>
          <p:cNvPr id="499" name="Google Shape;499;p32"/>
          <p:cNvGrpSpPr/>
          <p:nvPr/>
        </p:nvGrpSpPr>
        <p:grpSpPr>
          <a:xfrm>
            <a:off x="12766282" y="4644956"/>
            <a:ext cx="4378165" cy="743466"/>
            <a:chOff x="0" y="-9525"/>
            <a:chExt cx="2449323" cy="415925"/>
          </a:xfrm>
        </p:grpSpPr>
        <p:sp>
          <p:nvSpPr>
            <p:cNvPr id="500" name="Google Shape;500;p32"/>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txBox="1"/>
            <p:nvPr/>
          </p:nvSpPr>
          <p:spPr>
            <a:xfrm>
              <a:off x="0" y="-9525"/>
              <a:ext cx="24492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22008"/>
                </a:lnSpc>
                <a:spcBef>
                  <a:spcPts val="0"/>
                </a:spcBef>
                <a:spcAft>
                  <a:spcPts val="0"/>
                </a:spcAft>
                <a:buNone/>
              </a:pPr>
              <a:r>
                <a:rPr lang="en-US" sz="2699">
                  <a:solidFill>
                    <a:srgbClr val="282828"/>
                  </a:solidFill>
                  <a:latin typeface="Asap Medium"/>
                  <a:ea typeface="Asap Medium"/>
                  <a:cs typeface="Asap Medium"/>
                  <a:sym typeface="Asap Medium"/>
                </a:rPr>
                <a:t>Critical Assumption</a:t>
              </a:r>
              <a:endParaRPr/>
            </a:p>
          </p:txBody>
        </p:sp>
      </p:grpSp>
      <p:sp>
        <p:nvSpPr>
          <p:cNvPr id="502" name="Google Shape;502;p32"/>
          <p:cNvSpPr txBox="1"/>
          <p:nvPr/>
        </p:nvSpPr>
        <p:spPr>
          <a:xfrm>
            <a:off x="971949" y="1871900"/>
            <a:ext cx="5675100" cy="2720700"/>
          </a:xfrm>
          <a:prstGeom prst="rect">
            <a:avLst/>
          </a:prstGeom>
          <a:noFill/>
          <a:ln>
            <a:noFill/>
          </a:ln>
        </p:spPr>
        <p:txBody>
          <a:bodyPr anchorCtr="0" anchor="t" bIns="0" lIns="0" spcFirstLastPara="1" rIns="0" wrap="square" tIns="0">
            <a:spAutoFit/>
          </a:bodyPr>
          <a:lstStyle/>
          <a:p>
            <a:pPr indent="-387350" lvl="0" marL="457200" rtl="0" algn="l">
              <a:lnSpc>
                <a:spcPct val="115000"/>
              </a:lnSpc>
              <a:spcBef>
                <a:spcPts val="1200"/>
              </a:spcBef>
              <a:spcAft>
                <a:spcPts val="0"/>
              </a:spcAft>
              <a:buClr>
                <a:srgbClr val="282828"/>
              </a:buClr>
              <a:buSzPts val="2500"/>
              <a:buFont typeface="Asap"/>
              <a:buChar char="-"/>
            </a:pPr>
            <a:r>
              <a:rPr lang="en-US" sz="2500">
                <a:solidFill>
                  <a:srgbClr val="282828"/>
                </a:solidFill>
                <a:latin typeface="Asap"/>
                <a:ea typeface="Asap"/>
                <a:cs typeface="Asap"/>
                <a:sym typeface="Asap"/>
              </a:rPr>
              <a:t>Grouping students with similar questions into </a:t>
            </a:r>
            <a:r>
              <a:rPr b="1" lang="en-US" sz="2500">
                <a:solidFill>
                  <a:srgbClr val="282828"/>
                </a:solidFill>
                <a:latin typeface="Asap"/>
                <a:ea typeface="Asap"/>
                <a:cs typeface="Asap"/>
                <a:sym typeface="Asap"/>
              </a:rPr>
              <a:t>small, teacher-assigned groups</a:t>
            </a:r>
            <a:r>
              <a:rPr lang="en-US" sz="2500">
                <a:solidFill>
                  <a:srgbClr val="282828"/>
                </a:solidFill>
                <a:latin typeface="Asap"/>
                <a:ea typeface="Asap"/>
                <a:cs typeface="Asap"/>
                <a:sym typeface="Asap"/>
              </a:rPr>
              <a:t>. </a:t>
            </a:r>
            <a:endParaRPr sz="2500">
              <a:solidFill>
                <a:srgbClr val="282828"/>
              </a:solidFill>
              <a:latin typeface="Asap"/>
              <a:ea typeface="Asap"/>
              <a:cs typeface="Asap"/>
              <a:sym typeface="Asap"/>
            </a:endParaRPr>
          </a:p>
          <a:p>
            <a:pPr indent="-387350" lvl="0" marL="457200" rtl="0" algn="l">
              <a:lnSpc>
                <a:spcPct val="115000"/>
              </a:lnSpc>
              <a:spcBef>
                <a:spcPts val="0"/>
              </a:spcBef>
              <a:spcAft>
                <a:spcPts val="0"/>
              </a:spcAft>
              <a:buClr>
                <a:srgbClr val="282828"/>
              </a:buClr>
              <a:buSzPts val="2500"/>
              <a:buFont typeface="Asap"/>
              <a:buChar char="-"/>
            </a:pPr>
            <a:r>
              <a:rPr lang="en-US" sz="2500">
                <a:solidFill>
                  <a:srgbClr val="282828"/>
                </a:solidFill>
                <a:latin typeface="Asap"/>
                <a:ea typeface="Asap"/>
                <a:cs typeface="Asap"/>
                <a:sym typeface="Asap"/>
              </a:rPr>
              <a:t>Encourages peer learning while </a:t>
            </a:r>
            <a:r>
              <a:rPr b="1" lang="en-US" sz="2500">
                <a:solidFill>
                  <a:srgbClr val="282828"/>
                </a:solidFill>
                <a:latin typeface="Asap"/>
                <a:ea typeface="Asap"/>
                <a:cs typeface="Asap"/>
                <a:sym typeface="Asap"/>
              </a:rPr>
              <a:t>TAs facilitate critical thinking</a:t>
            </a:r>
            <a:endParaRPr b="1" sz="2500">
              <a:solidFill>
                <a:srgbClr val="282828"/>
              </a:solidFill>
              <a:latin typeface="Asap"/>
              <a:ea typeface="Asap"/>
              <a:cs typeface="Asap"/>
              <a:sym typeface="Asap"/>
            </a:endParaRPr>
          </a:p>
          <a:p>
            <a:pPr indent="0" lvl="0" marL="0" marR="0" rtl="0" algn="ctr">
              <a:lnSpc>
                <a:spcPct val="121000"/>
              </a:lnSpc>
              <a:spcBef>
                <a:spcPts val="1200"/>
              </a:spcBef>
              <a:spcAft>
                <a:spcPts val="0"/>
              </a:spcAft>
              <a:buNone/>
            </a:pPr>
            <a:r>
              <a:t/>
            </a:r>
            <a:endParaRPr sz="2300">
              <a:solidFill>
                <a:srgbClr val="282828"/>
              </a:solidFill>
              <a:latin typeface="Asap"/>
              <a:ea typeface="Asap"/>
              <a:cs typeface="Asap"/>
              <a:sym typeface="Asap"/>
            </a:endParaRPr>
          </a:p>
        </p:txBody>
      </p:sp>
      <p:sp>
        <p:nvSpPr>
          <p:cNvPr id="503" name="Google Shape;503;p32"/>
          <p:cNvSpPr txBox="1"/>
          <p:nvPr/>
        </p:nvSpPr>
        <p:spPr>
          <a:xfrm>
            <a:off x="12592855" y="2615692"/>
            <a:ext cx="4723200" cy="18528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2600">
                <a:solidFill>
                  <a:schemeClr val="dk1"/>
                </a:solidFill>
                <a:latin typeface="Asap"/>
                <a:ea typeface="Asap"/>
                <a:cs typeface="Asap"/>
                <a:sym typeface="Asap"/>
              </a:rPr>
              <a:t>A collaborative environment fosters </a:t>
            </a:r>
            <a:r>
              <a:rPr b="1" lang="en-US" sz="2600">
                <a:solidFill>
                  <a:schemeClr val="dk1"/>
                </a:solidFill>
                <a:latin typeface="Asap"/>
                <a:ea typeface="Asap"/>
                <a:cs typeface="Asap"/>
                <a:sym typeface="Asap"/>
              </a:rPr>
              <a:t>deeper understanding</a:t>
            </a:r>
            <a:r>
              <a:rPr lang="en-US" sz="2600">
                <a:solidFill>
                  <a:schemeClr val="dk1"/>
                </a:solidFill>
                <a:latin typeface="Asap"/>
                <a:ea typeface="Asap"/>
                <a:cs typeface="Asap"/>
                <a:sym typeface="Asap"/>
              </a:rPr>
              <a:t> and encourages </a:t>
            </a:r>
            <a:r>
              <a:rPr b="1" lang="en-US" sz="2600">
                <a:solidFill>
                  <a:schemeClr val="dk1"/>
                </a:solidFill>
                <a:latin typeface="Asap"/>
                <a:ea typeface="Asap"/>
                <a:cs typeface="Asap"/>
                <a:sym typeface="Asap"/>
              </a:rPr>
              <a:t>active participation</a:t>
            </a:r>
            <a:r>
              <a:rPr lang="en-US" sz="2600">
                <a:solidFill>
                  <a:schemeClr val="dk1"/>
                </a:solidFill>
                <a:latin typeface="Asap"/>
                <a:ea typeface="Asap"/>
                <a:cs typeface="Asap"/>
                <a:sym typeface="Asap"/>
              </a:rPr>
              <a:t>.</a:t>
            </a:r>
            <a:endParaRPr sz="2600">
              <a:solidFill>
                <a:srgbClr val="282828"/>
              </a:solidFill>
              <a:latin typeface="Asap"/>
              <a:ea typeface="Asap"/>
              <a:cs typeface="Asap"/>
              <a:sym typeface="Asap"/>
            </a:endParaRPr>
          </a:p>
        </p:txBody>
      </p:sp>
      <p:sp>
        <p:nvSpPr>
          <p:cNvPr id="504" name="Google Shape;504;p32"/>
          <p:cNvSpPr txBox="1"/>
          <p:nvPr/>
        </p:nvSpPr>
        <p:spPr>
          <a:xfrm>
            <a:off x="6961170" y="7515600"/>
            <a:ext cx="4365600" cy="215400"/>
          </a:xfrm>
          <a:prstGeom prst="rect">
            <a:avLst/>
          </a:prstGeom>
          <a:noFill/>
          <a:ln>
            <a:noFill/>
          </a:ln>
        </p:spPr>
        <p:txBody>
          <a:bodyPr anchorCtr="0" anchor="t" bIns="0" lIns="0" spcFirstLastPara="1" rIns="0" wrap="square" tIns="0">
            <a:spAutoFit/>
          </a:bodyPr>
          <a:lstStyle/>
          <a:p>
            <a:pPr indent="0" lvl="0" marL="0" rtl="0" algn="ctr">
              <a:lnSpc>
                <a:spcPct val="121000"/>
              </a:lnSpc>
              <a:spcBef>
                <a:spcPts val="0"/>
              </a:spcBef>
              <a:spcAft>
                <a:spcPts val="0"/>
              </a:spcAft>
              <a:buNone/>
            </a:pPr>
            <a:r>
              <a:t/>
            </a:r>
            <a:endParaRPr/>
          </a:p>
        </p:txBody>
      </p:sp>
      <p:sp>
        <p:nvSpPr>
          <p:cNvPr id="505" name="Google Shape;505;p32"/>
          <p:cNvSpPr txBox="1"/>
          <p:nvPr/>
        </p:nvSpPr>
        <p:spPr>
          <a:xfrm>
            <a:off x="469987" y="307544"/>
            <a:ext cx="17349000" cy="2216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199">
                <a:solidFill>
                  <a:srgbClr val="282828"/>
                </a:solidFill>
                <a:latin typeface="Poppins"/>
                <a:ea typeface="Poppins"/>
                <a:cs typeface="Poppins"/>
                <a:sym typeface="Poppins"/>
              </a:rPr>
              <a:t>PROTOTYPE 1: GROUP LEARNING SESSIONS</a:t>
            </a:r>
            <a:endParaRPr sz="6599"/>
          </a:p>
        </p:txBody>
      </p:sp>
      <p:pic>
        <p:nvPicPr>
          <p:cNvPr id="506" name="Google Shape;506;p32"/>
          <p:cNvPicPr preferRelativeResize="0"/>
          <p:nvPr/>
        </p:nvPicPr>
        <p:blipFill rotWithShape="1">
          <a:blip r:embed="rId3">
            <a:alphaModFix/>
          </a:blip>
          <a:srcRect b="0" l="21159" r="21200" t="1729"/>
          <a:stretch/>
        </p:blipFill>
        <p:spPr>
          <a:xfrm>
            <a:off x="13226150" y="5635875"/>
            <a:ext cx="3833100" cy="3679200"/>
          </a:xfrm>
          <a:prstGeom prst="ellipse">
            <a:avLst/>
          </a:prstGeom>
          <a:noFill/>
          <a:ln>
            <a:noFill/>
          </a:ln>
        </p:spPr>
      </p:pic>
      <p:sp>
        <p:nvSpPr>
          <p:cNvPr id="507" name="Google Shape;507;p32"/>
          <p:cNvSpPr txBox="1"/>
          <p:nvPr/>
        </p:nvSpPr>
        <p:spPr>
          <a:xfrm>
            <a:off x="7090300" y="7756925"/>
            <a:ext cx="4236600" cy="2333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US" sz="2300">
                <a:solidFill>
                  <a:schemeClr val="dk1"/>
                </a:solidFill>
                <a:latin typeface="Asap"/>
                <a:ea typeface="Asap"/>
                <a:cs typeface="Asap"/>
                <a:sym typeface="Asap"/>
              </a:rPr>
              <a:t>Used a form to survey students’ experience with class content and </a:t>
            </a:r>
            <a:r>
              <a:rPr b="1" lang="en-US" sz="2300">
                <a:solidFill>
                  <a:schemeClr val="dk1"/>
                </a:solidFill>
                <a:latin typeface="Asap"/>
                <a:ea typeface="Asap"/>
                <a:cs typeface="Asap"/>
                <a:sym typeface="Asap"/>
              </a:rPr>
              <a:t>form study groups based on responses</a:t>
            </a:r>
            <a:endParaRPr b="1" sz="2300">
              <a:solidFill>
                <a:schemeClr val="dk1"/>
              </a:solidFill>
              <a:latin typeface="Asap"/>
              <a:ea typeface="Asap"/>
              <a:cs typeface="Asap"/>
              <a:sym typeface="Asap"/>
            </a:endParaRPr>
          </a:p>
        </p:txBody>
      </p:sp>
      <p:pic>
        <p:nvPicPr>
          <p:cNvPr id="508" name="Google Shape;508;p32"/>
          <p:cNvPicPr preferRelativeResize="0"/>
          <p:nvPr/>
        </p:nvPicPr>
        <p:blipFill>
          <a:blip r:embed="rId4">
            <a:alphaModFix/>
          </a:blip>
          <a:stretch>
            <a:fillRect/>
          </a:stretch>
        </p:blipFill>
        <p:spPr>
          <a:xfrm>
            <a:off x="7304388" y="2743563"/>
            <a:ext cx="3679200" cy="3679200"/>
          </a:xfrm>
          <a:prstGeom prst="rect">
            <a:avLst/>
          </a:prstGeom>
          <a:noFill/>
          <a:ln>
            <a:noFill/>
          </a:ln>
        </p:spPr>
      </p:pic>
      <p:pic>
        <p:nvPicPr>
          <p:cNvPr id="509" name="Google Shape;509;p32"/>
          <p:cNvPicPr preferRelativeResize="0"/>
          <p:nvPr/>
        </p:nvPicPr>
        <p:blipFill>
          <a:blip r:embed="rId5">
            <a:alphaModFix/>
          </a:blip>
          <a:stretch>
            <a:fillRect/>
          </a:stretch>
        </p:blipFill>
        <p:spPr>
          <a:xfrm>
            <a:off x="1382675" y="5635875"/>
            <a:ext cx="3679200" cy="33624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13" name="Shape 513"/>
        <p:cNvGrpSpPr/>
        <p:nvPr/>
      </p:nvGrpSpPr>
      <p:grpSpPr>
        <a:xfrm>
          <a:off x="0" y="0"/>
          <a:ext cx="0" cy="0"/>
          <a:chOff x="0" y="0"/>
          <a:chExt cx="0" cy="0"/>
        </a:xfrm>
      </p:grpSpPr>
      <p:pic>
        <p:nvPicPr>
          <p:cNvPr id="514" name="Google Shape;514;p33"/>
          <p:cNvPicPr preferRelativeResize="0"/>
          <p:nvPr/>
        </p:nvPicPr>
        <p:blipFill>
          <a:blip r:embed="rId3">
            <a:alphaModFix/>
          </a:blip>
          <a:stretch>
            <a:fillRect/>
          </a:stretch>
        </p:blipFill>
        <p:spPr>
          <a:xfrm>
            <a:off x="405625" y="1331475"/>
            <a:ext cx="4286514" cy="8649799"/>
          </a:xfrm>
          <a:prstGeom prst="rect">
            <a:avLst/>
          </a:prstGeom>
          <a:noFill/>
          <a:ln cap="flat" cmpd="sng" w="28575">
            <a:solidFill>
              <a:schemeClr val="dk2"/>
            </a:solidFill>
            <a:prstDash val="solid"/>
            <a:round/>
            <a:headEnd len="sm" w="sm" type="none"/>
            <a:tailEnd len="sm" w="sm" type="none"/>
          </a:ln>
        </p:spPr>
      </p:pic>
      <p:sp>
        <p:nvSpPr>
          <p:cNvPr id="515" name="Google Shape;515;p33"/>
          <p:cNvSpPr txBox="1"/>
          <p:nvPr/>
        </p:nvSpPr>
        <p:spPr>
          <a:xfrm>
            <a:off x="215125" y="153650"/>
            <a:ext cx="4408500" cy="7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300">
                <a:solidFill>
                  <a:schemeClr val="dk1"/>
                </a:solidFill>
                <a:latin typeface="Asap"/>
                <a:ea typeface="Asap"/>
                <a:cs typeface="Asap"/>
                <a:sym typeface="Asap"/>
              </a:rPr>
              <a:t>Step 1: Pre-Session Student Sign-Up and Topic Collection</a:t>
            </a:r>
            <a:endParaRPr b="1" sz="2300">
              <a:solidFill>
                <a:schemeClr val="dk1"/>
              </a:solidFill>
              <a:latin typeface="Asap"/>
              <a:ea typeface="Asap"/>
              <a:cs typeface="Asap"/>
              <a:sym typeface="Asap"/>
            </a:endParaRPr>
          </a:p>
        </p:txBody>
      </p:sp>
      <p:sp>
        <p:nvSpPr>
          <p:cNvPr id="516" name="Google Shape;516;p33"/>
          <p:cNvSpPr txBox="1"/>
          <p:nvPr/>
        </p:nvSpPr>
        <p:spPr>
          <a:xfrm>
            <a:off x="6077850" y="153650"/>
            <a:ext cx="5161500" cy="7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300">
                <a:solidFill>
                  <a:schemeClr val="dk1"/>
                </a:solidFill>
                <a:latin typeface="Asap"/>
                <a:ea typeface="Asap"/>
                <a:cs typeface="Asap"/>
                <a:sym typeface="Asap"/>
              </a:rPr>
              <a:t>Step 2: </a:t>
            </a:r>
            <a:r>
              <a:rPr b="1" lang="en-US" sz="2300">
                <a:solidFill>
                  <a:schemeClr val="dk1"/>
                </a:solidFill>
                <a:latin typeface="Asap"/>
                <a:ea typeface="Asap"/>
                <a:cs typeface="Asap"/>
                <a:sym typeface="Asap"/>
              </a:rPr>
              <a:t>Dynamic Group Formation Based on Topics and Comfort Level with Content - INTERNAL USE</a:t>
            </a:r>
            <a:endParaRPr b="1" sz="2300">
              <a:solidFill>
                <a:schemeClr val="dk1"/>
              </a:solidFill>
              <a:latin typeface="Asap"/>
              <a:ea typeface="Asap"/>
              <a:cs typeface="Asap"/>
              <a:sym typeface="Asap"/>
            </a:endParaRPr>
          </a:p>
          <a:p>
            <a:pPr indent="0" lvl="0" marL="0" rtl="0" algn="ctr">
              <a:spcBef>
                <a:spcPts val="0"/>
              </a:spcBef>
              <a:spcAft>
                <a:spcPts val="0"/>
              </a:spcAft>
              <a:buNone/>
            </a:pPr>
            <a:r>
              <a:t/>
            </a:r>
            <a:endParaRPr b="1" sz="2300">
              <a:solidFill>
                <a:schemeClr val="dk1"/>
              </a:solidFill>
              <a:latin typeface="Asap"/>
              <a:ea typeface="Asap"/>
              <a:cs typeface="Asap"/>
              <a:sym typeface="Asap"/>
            </a:endParaRPr>
          </a:p>
        </p:txBody>
      </p:sp>
      <p:sp>
        <p:nvSpPr>
          <p:cNvPr id="517" name="Google Shape;517;p33"/>
          <p:cNvSpPr txBox="1"/>
          <p:nvPr/>
        </p:nvSpPr>
        <p:spPr>
          <a:xfrm>
            <a:off x="12869425" y="215350"/>
            <a:ext cx="4408500" cy="7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300">
                <a:solidFill>
                  <a:schemeClr val="dk1"/>
                </a:solidFill>
                <a:latin typeface="Asap"/>
                <a:ea typeface="Asap"/>
                <a:cs typeface="Asap"/>
                <a:sym typeface="Asap"/>
              </a:rPr>
              <a:t>Step 3:  </a:t>
            </a:r>
            <a:r>
              <a:rPr b="1" lang="en-US" sz="2300">
                <a:solidFill>
                  <a:schemeClr val="dk1"/>
                </a:solidFill>
                <a:latin typeface="Asap"/>
                <a:ea typeface="Asap"/>
                <a:cs typeface="Asap"/>
                <a:sym typeface="Asap"/>
              </a:rPr>
              <a:t>Notify Students of Group Assignments and Session Structure - TEMPLATE</a:t>
            </a:r>
            <a:endParaRPr b="1" sz="2300">
              <a:solidFill>
                <a:schemeClr val="dk1"/>
              </a:solidFill>
              <a:latin typeface="Asap"/>
              <a:ea typeface="Asap"/>
              <a:cs typeface="Asap"/>
              <a:sym typeface="Asap"/>
            </a:endParaRPr>
          </a:p>
          <a:p>
            <a:pPr indent="0" lvl="0" marL="0" rtl="0" algn="ctr">
              <a:spcBef>
                <a:spcPts val="0"/>
              </a:spcBef>
              <a:spcAft>
                <a:spcPts val="0"/>
              </a:spcAft>
              <a:buNone/>
            </a:pPr>
            <a:r>
              <a:t/>
            </a:r>
            <a:endParaRPr b="1" sz="2300">
              <a:solidFill>
                <a:schemeClr val="dk1"/>
              </a:solidFill>
              <a:latin typeface="Asap"/>
              <a:ea typeface="Asap"/>
              <a:cs typeface="Asap"/>
              <a:sym typeface="Asap"/>
            </a:endParaRPr>
          </a:p>
        </p:txBody>
      </p:sp>
      <p:pic>
        <p:nvPicPr>
          <p:cNvPr id="518" name="Google Shape;518;p33"/>
          <p:cNvPicPr preferRelativeResize="0"/>
          <p:nvPr/>
        </p:nvPicPr>
        <p:blipFill>
          <a:blip r:embed="rId4">
            <a:alphaModFix/>
          </a:blip>
          <a:stretch>
            <a:fillRect/>
          </a:stretch>
        </p:blipFill>
        <p:spPr>
          <a:xfrm>
            <a:off x="12214275" y="1576400"/>
            <a:ext cx="5798824" cy="8456625"/>
          </a:xfrm>
          <a:prstGeom prst="rect">
            <a:avLst/>
          </a:prstGeom>
          <a:noFill/>
          <a:ln cap="flat" cmpd="sng" w="28575">
            <a:solidFill>
              <a:schemeClr val="dk2"/>
            </a:solidFill>
            <a:prstDash val="solid"/>
            <a:round/>
            <a:headEnd len="sm" w="sm" type="none"/>
            <a:tailEnd len="sm" w="sm" type="none"/>
          </a:ln>
        </p:spPr>
      </p:pic>
      <p:pic>
        <p:nvPicPr>
          <p:cNvPr id="519" name="Google Shape;519;p33"/>
          <p:cNvPicPr preferRelativeResize="0"/>
          <p:nvPr/>
        </p:nvPicPr>
        <p:blipFill>
          <a:blip r:embed="rId5">
            <a:alphaModFix/>
          </a:blip>
          <a:stretch>
            <a:fillRect/>
          </a:stretch>
        </p:blipFill>
        <p:spPr>
          <a:xfrm>
            <a:off x="5716649" y="1576400"/>
            <a:ext cx="5585525" cy="81318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23" name="Shape 523"/>
        <p:cNvGrpSpPr/>
        <p:nvPr/>
      </p:nvGrpSpPr>
      <p:grpSpPr>
        <a:xfrm>
          <a:off x="0" y="0"/>
          <a:ext cx="0" cy="0"/>
          <a:chOff x="0" y="0"/>
          <a:chExt cx="0" cy="0"/>
        </a:xfrm>
      </p:grpSpPr>
      <p:pic>
        <p:nvPicPr>
          <p:cNvPr id="524" name="Google Shape;524;p34"/>
          <p:cNvPicPr preferRelativeResize="0"/>
          <p:nvPr/>
        </p:nvPicPr>
        <p:blipFill>
          <a:blip r:embed="rId3">
            <a:alphaModFix/>
          </a:blip>
          <a:stretch>
            <a:fillRect/>
          </a:stretch>
        </p:blipFill>
        <p:spPr>
          <a:xfrm>
            <a:off x="10384950" y="596900"/>
            <a:ext cx="6879776" cy="9173026"/>
          </a:xfrm>
          <a:prstGeom prst="rect">
            <a:avLst/>
          </a:prstGeom>
          <a:noFill/>
          <a:ln>
            <a:noFill/>
          </a:ln>
        </p:spPr>
      </p:pic>
      <p:sp>
        <p:nvSpPr>
          <p:cNvPr id="525" name="Google Shape;525;p34"/>
          <p:cNvSpPr/>
          <p:nvPr/>
        </p:nvSpPr>
        <p:spPr>
          <a:xfrm>
            <a:off x="11664525" y="4537070"/>
            <a:ext cx="808800" cy="8337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526" name="Google Shape;526;p34"/>
          <p:cNvSpPr/>
          <p:nvPr/>
        </p:nvSpPr>
        <p:spPr>
          <a:xfrm>
            <a:off x="12789250" y="5737473"/>
            <a:ext cx="417900" cy="48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527" name="Google Shape;527;p34"/>
          <p:cNvSpPr/>
          <p:nvPr/>
        </p:nvSpPr>
        <p:spPr>
          <a:xfrm>
            <a:off x="11097325" y="6061748"/>
            <a:ext cx="441600" cy="48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528" name="Google Shape;528;p34"/>
          <p:cNvSpPr txBox="1"/>
          <p:nvPr/>
        </p:nvSpPr>
        <p:spPr>
          <a:xfrm>
            <a:off x="215850" y="154225"/>
            <a:ext cx="10169100" cy="2222700"/>
          </a:xfrm>
          <a:prstGeom prst="rect">
            <a:avLst/>
          </a:prstGeom>
          <a:noFill/>
          <a:ln>
            <a:noFill/>
          </a:ln>
        </p:spPr>
        <p:txBody>
          <a:bodyPr anchorCtr="0" anchor="t" bIns="91425" lIns="91425" spcFirstLastPara="1" rIns="91425" wrap="square" tIns="91425">
            <a:spAutoFit/>
          </a:bodyPr>
          <a:lstStyle/>
          <a:p>
            <a:pPr indent="0" lvl="0" marL="0" rtl="0" algn="l">
              <a:lnSpc>
                <a:spcPct val="128003"/>
              </a:lnSpc>
              <a:spcBef>
                <a:spcPts val="0"/>
              </a:spcBef>
              <a:spcAft>
                <a:spcPts val="0"/>
              </a:spcAft>
              <a:buNone/>
            </a:pPr>
            <a:r>
              <a:rPr b="1" lang="en-US" sz="8000">
                <a:solidFill>
                  <a:srgbClr val="282828"/>
                </a:solidFill>
                <a:latin typeface="Poppins"/>
                <a:ea typeface="Poppins"/>
                <a:cs typeface="Poppins"/>
                <a:sym typeface="Poppins"/>
              </a:rPr>
              <a:t>TEST RESULTS: </a:t>
            </a:r>
            <a:endParaRPr b="1" sz="8000">
              <a:solidFill>
                <a:srgbClr val="282828"/>
              </a:solidFill>
              <a:latin typeface="Poppins"/>
              <a:ea typeface="Poppins"/>
              <a:cs typeface="Poppins"/>
              <a:sym typeface="Poppins"/>
            </a:endParaRPr>
          </a:p>
          <a:p>
            <a:pPr indent="0" lvl="0" marL="0" rtl="0" algn="l">
              <a:lnSpc>
                <a:spcPct val="128003"/>
              </a:lnSpc>
              <a:spcBef>
                <a:spcPts val="0"/>
              </a:spcBef>
              <a:spcAft>
                <a:spcPts val="0"/>
              </a:spcAft>
              <a:buNone/>
            </a:pPr>
            <a:r>
              <a:rPr b="1" lang="en-US" sz="3000">
                <a:solidFill>
                  <a:srgbClr val="282828"/>
                </a:solidFill>
                <a:latin typeface="Poppins"/>
                <a:ea typeface="Poppins"/>
                <a:cs typeface="Poppins"/>
                <a:sym typeface="Poppins"/>
              </a:rPr>
              <a:t>Stanford Math 21 Students </a:t>
            </a:r>
            <a:endParaRPr b="1" sz="3000">
              <a:solidFill>
                <a:srgbClr val="282828"/>
              </a:solidFill>
              <a:latin typeface="Poppins"/>
              <a:ea typeface="Poppins"/>
              <a:cs typeface="Poppins"/>
              <a:sym typeface="Poppins"/>
            </a:endParaRPr>
          </a:p>
        </p:txBody>
      </p:sp>
      <p:sp>
        <p:nvSpPr>
          <p:cNvPr id="529" name="Google Shape;529;p34"/>
          <p:cNvSpPr/>
          <p:nvPr/>
        </p:nvSpPr>
        <p:spPr>
          <a:xfrm>
            <a:off x="14634325" y="5788723"/>
            <a:ext cx="545700" cy="48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530" name="Google Shape;530;p34"/>
          <p:cNvSpPr/>
          <p:nvPr/>
        </p:nvSpPr>
        <p:spPr>
          <a:xfrm>
            <a:off x="16026650" y="5181400"/>
            <a:ext cx="288600" cy="3039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531" name="Google Shape;531;p34"/>
          <p:cNvSpPr/>
          <p:nvPr/>
        </p:nvSpPr>
        <p:spPr>
          <a:xfrm>
            <a:off x="13970375" y="5130372"/>
            <a:ext cx="288600" cy="3039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532" name="Google Shape;532;p34"/>
          <p:cNvSpPr txBox="1"/>
          <p:nvPr/>
        </p:nvSpPr>
        <p:spPr>
          <a:xfrm>
            <a:off x="163325" y="2519050"/>
            <a:ext cx="9407100" cy="66495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SzPts val="2400"/>
              <a:buFont typeface="Poppins"/>
              <a:buChar char="➔"/>
            </a:pPr>
            <a:r>
              <a:rPr b="1" lang="en-US" sz="2400">
                <a:solidFill>
                  <a:schemeClr val="dk1"/>
                </a:solidFill>
                <a:latin typeface="Poppins"/>
                <a:ea typeface="Poppins"/>
                <a:cs typeface="Poppins"/>
                <a:sym typeface="Poppins"/>
              </a:rPr>
              <a:t>Enhanced Peer Learning:</a:t>
            </a:r>
            <a:r>
              <a:rPr lang="en-US" sz="2400">
                <a:solidFill>
                  <a:schemeClr val="dk1"/>
                </a:solidFill>
                <a:latin typeface="Poppins"/>
                <a:ea typeface="Poppins"/>
                <a:cs typeface="Poppins"/>
                <a:sym typeface="Poppins"/>
              </a:rPr>
              <a:t> Students reported</a:t>
            </a:r>
            <a:r>
              <a:rPr b="1" lang="en-US" sz="2400">
                <a:solidFill>
                  <a:srgbClr val="0000FF"/>
                </a:solidFill>
                <a:latin typeface="Poppins"/>
                <a:ea typeface="Poppins"/>
                <a:cs typeface="Poppins"/>
                <a:sym typeface="Poppins"/>
              </a:rPr>
              <a:t> improved understanding</a:t>
            </a:r>
            <a:r>
              <a:rPr lang="en-US" sz="2400">
                <a:solidFill>
                  <a:schemeClr val="dk1"/>
                </a:solidFill>
                <a:latin typeface="Poppins"/>
                <a:ea typeface="Poppins"/>
                <a:cs typeface="Poppins"/>
                <a:sym typeface="Poppins"/>
              </a:rPr>
              <a:t> of complex topics and benefited </a:t>
            </a:r>
            <a:r>
              <a:rPr b="1" lang="en-US" sz="2400">
                <a:solidFill>
                  <a:srgbClr val="0000FF"/>
                </a:solidFill>
                <a:latin typeface="Poppins"/>
                <a:ea typeface="Poppins"/>
                <a:cs typeface="Poppins"/>
                <a:sym typeface="Poppins"/>
              </a:rPr>
              <a:t>knowledge through collaboration.</a:t>
            </a:r>
            <a:endParaRPr b="1" sz="1200">
              <a:solidFill>
                <a:srgbClr val="0000FF"/>
              </a:solidFill>
              <a:latin typeface="Poppins"/>
              <a:ea typeface="Poppins"/>
              <a:cs typeface="Poppins"/>
              <a:sym typeface="Poppins"/>
            </a:endParaRPr>
          </a:p>
          <a:p>
            <a:pPr indent="-381000" lvl="0" marL="457200" rtl="0" algn="l">
              <a:lnSpc>
                <a:spcPct val="150000"/>
              </a:lnSpc>
              <a:spcBef>
                <a:spcPts val="0"/>
              </a:spcBef>
              <a:spcAft>
                <a:spcPts val="0"/>
              </a:spcAft>
              <a:buSzPts val="2400"/>
              <a:buFont typeface="Poppins"/>
              <a:buChar char="➔"/>
            </a:pPr>
            <a:r>
              <a:rPr b="1" lang="en-US" sz="2400">
                <a:solidFill>
                  <a:schemeClr val="dk1"/>
                </a:solidFill>
                <a:latin typeface="Poppins"/>
                <a:ea typeface="Poppins"/>
                <a:cs typeface="Poppins"/>
                <a:sym typeface="Poppins"/>
              </a:rPr>
              <a:t>Increased Engagement in a Casual Setting:</a:t>
            </a:r>
            <a:r>
              <a:rPr lang="en-US" sz="2400">
                <a:solidFill>
                  <a:schemeClr val="dk1"/>
                </a:solidFill>
                <a:latin typeface="Poppins"/>
                <a:ea typeface="Poppins"/>
                <a:cs typeface="Poppins"/>
                <a:sym typeface="Poppins"/>
              </a:rPr>
              <a:t> Students were </a:t>
            </a:r>
            <a:r>
              <a:rPr b="1" lang="en-US" sz="2400">
                <a:solidFill>
                  <a:srgbClr val="0000FF"/>
                </a:solidFill>
                <a:latin typeface="Poppins"/>
                <a:ea typeface="Poppins"/>
                <a:cs typeface="Poppins"/>
                <a:sym typeface="Poppins"/>
              </a:rPr>
              <a:t>more comfortable</a:t>
            </a:r>
            <a:r>
              <a:rPr lang="en-US" sz="2400">
                <a:solidFill>
                  <a:schemeClr val="dk1"/>
                </a:solidFill>
                <a:latin typeface="Poppins"/>
                <a:ea typeface="Poppins"/>
                <a:cs typeface="Poppins"/>
                <a:sym typeface="Poppins"/>
              </a:rPr>
              <a:t> asking for clarification </a:t>
            </a:r>
            <a:r>
              <a:rPr b="1" lang="en-US" sz="2400">
                <a:solidFill>
                  <a:srgbClr val="0000FF"/>
                </a:solidFill>
                <a:latin typeface="Poppins"/>
                <a:ea typeface="Poppins"/>
                <a:cs typeface="Poppins"/>
                <a:sym typeface="Poppins"/>
              </a:rPr>
              <a:t>without the pressure</a:t>
            </a:r>
            <a:r>
              <a:rPr lang="en-US" sz="2400">
                <a:solidFill>
                  <a:schemeClr val="dk1"/>
                </a:solidFill>
                <a:latin typeface="Poppins"/>
                <a:ea typeface="Poppins"/>
                <a:cs typeface="Poppins"/>
                <a:sym typeface="Poppins"/>
              </a:rPr>
              <a:t> of one-on-one interactions.</a:t>
            </a:r>
            <a:endParaRPr sz="1200">
              <a:solidFill>
                <a:schemeClr val="dk1"/>
              </a:solidFill>
              <a:latin typeface="Poppins"/>
              <a:ea typeface="Poppins"/>
              <a:cs typeface="Poppins"/>
              <a:sym typeface="Poppins"/>
            </a:endParaRPr>
          </a:p>
          <a:p>
            <a:pPr indent="-381000" lvl="0" marL="457200" rtl="0" algn="l">
              <a:lnSpc>
                <a:spcPct val="150000"/>
              </a:lnSpc>
              <a:spcBef>
                <a:spcPts val="0"/>
              </a:spcBef>
              <a:spcAft>
                <a:spcPts val="0"/>
              </a:spcAft>
              <a:buSzPts val="2400"/>
              <a:buFont typeface="Poppins"/>
              <a:buChar char="➔"/>
            </a:pPr>
            <a:r>
              <a:rPr b="1" lang="en-US" sz="2400">
                <a:solidFill>
                  <a:schemeClr val="dk1"/>
                </a:solidFill>
                <a:latin typeface="Poppins"/>
                <a:ea typeface="Poppins"/>
                <a:cs typeface="Poppins"/>
                <a:sym typeface="Poppins"/>
              </a:rPr>
              <a:t>Structured Problem-Solving:</a:t>
            </a:r>
            <a:r>
              <a:rPr lang="en-US" sz="2400">
                <a:solidFill>
                  <a:schemeClr val="dk1"/>
                </a:solidFill>
                <a:latin typeface="Poppins"/>
                <a:ea typeface="Poppins"/>
                <a:cs typeface="Poppins"/>
                <a:sym typeface="Poppins"/>
              </a:rPr>
              <a:t> Guided inquiry-based learning helped all groups avoid just answer-checking, promoting </a:t>
            </a:r>
            <a:r>
              <a:rPr b="1" lang="en-US" sz="2400">
                <a:solidFill>
                  <a:srgbClr val="0000FF"/>
                </a:solidFill>
                <a:latin typeface="Poppins"/>
                <a:ea typeface="Poppins"/>
                <a:cs typeface="Poppins"/>
                <a:sym typeface="Poppins"/>
              </a:rPr>
              <a:t>deeper understanding and problem-solving confidence </a:t>
            </a:r>
            <a:endParaRPr b="1" sz="2400">
              <a:solidFill>
                <a:srgbClr val="0000FF"/>
              </a:solidFill>
              <a:latin typeface="Poppins"/>
              <a:ea typeface="Poppins"/>
              <a:cs typeface="Poppins"/>
              <a:sym typeface="Poppins"/>
            </a:endParaRPr>
          </a:p>
          <a:p>
            <a:pPr indent="-381000" lvl="0" marL="457200" rtl="0" algn="l">
              <a:lnSpc>
                <a:spcPct val="150000"/>
              </a:lnSpc>
              <a:spcBef>
                <a:spcPts val="0"/>
              </a:spcBef>
              <a:spcAft>
                <a:spcPts val="0"/>
              </a:spcAft>
              <a:buClr>
                <a:schemeClr val="dk1"/>
              </a:buClr>
              <a:buSzPts val="2400"/>
              <a:buFont typeface="Poppins"/>
              <a:buChar char="➔"/>
            </a:pPr>
            <a:r>
              <a:rPr b="1" lang="en-US" sz="2400">
                <a:solidFill>
                  <a:schemeClr val="dk1"/>
                </a:solidFill>
                <a:latin typeface="Poppins"/>
                <a:ea typeface="Poppins"/>
                <a:cs typeface="Poppins"/>
                <a:sym typeface="Poppins"/>
              </a:rPr>
              <a:t>Distracting - </a:t>
            </a:r>
            <a:r>
              <a:rPr lang="en-US" sz="2400">
                <a:solidFill>
                  <a:schemeClr val="dk1"/>
                </a:solidFill>
                <a:latin typeface="Poppins"/>
                <a:ea typeface="Poppins"/>
                <a:cs typeface="Poppins"/>
                <a:sym typeface="Poppins"/>
              </a:rPr>
              <a:t>Large groups led to </a:t>
            </a:r>
            <a:r>
              <a:rPr b="1" lang="en-US" sz="2400">
                <a:solidFill>
                  <a:srgbClr val="0000FF"/>
                </a:solidFill>
                <a:latin typeface="Poppins"/>
                <a:ea typeface="Poppins"/>
                <a:cs typeface="Poppins"/>
                <a:sym typeface="Poppins"/>
              </a:rPr>
              <a:t>off-topic discussions </a:t>
            </a:r>
            <a:r>
              <a:rPr lang="en-US" sz="2400">
                <a:solidFill>
                  <a:schemeClr val="dk1"/>
                </a:solidFill>
                <a:latin typeface="Poppins"/>
                <a:ea typeface="Poppins"/>
                <a:cs typeface="Poppins"/>
                <a:sym typeface="Poppins"/>
              </a:rPr>
              <a:t>which were counterproductive</a:t>
            </a:r>
            <a:endParaRPr sz="2400">
              <a:solidFill>
                <a:srgbClr val="0000FF"/>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36" name="Shape 536"/>
        <p:cNvGrpSpPr/>
        <p:nvPr/>
      </p:nvGrpSpPr>
      <p:grpSpPr>
        <a:xfrm>
          <a:off x="0" y="0"/>
          <a:ext cx="0" cy="0"/>
          <a:chOff x="0" y="0"/>
          <a:chExt cx="0" cy="0"/>
        </a:xfrm>
      </p:grpSpPr>
      <p:grpSp>
        <p:nvGrpSpPr>
          <p:cNvPr id="537" name="Google Shape;537;p35"/>
          <p:cNvGrpSpPr/>
          <p:nvPr/>
        </p:nvGrpSpPr>
        <p:grpSpPr>
          <a:xfrm>
            <a:off x="1144522" y="4572757"/>
            <a:ext cx="4378165" cy="743466"/>
            <a:chOff x="0" y="-9525"/>
            <a:chExt cx="2449323" cy="415925"/>
          </a:xfrm>
        </p:grpSpPr>
        <p:sp>
          <p:nvSpPr>
            <p:cNvPr id="538" name="Google Shape;538;p35"/>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txBox="1"/>
            <p:nvPr/>
          </p:nvSpPr>
          <p:spPr>
            <a:xfrm>
              <a:off x="0" y="-9525"/>
              <a:ext cx="24492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22008"/>
                </a:lnSpc>
                <a:spcBef>
                  <a:spcPts val="0"/>
                </a:spcBef>
                <a:spcAft>
                  <a:spcPts val="0"/>
                </a:spcAft>
                <a:buNone/>
              </a:pPr>
              <a:r>
                <a:rPr lang="en-US" sz="2699">
                  <a:solidFill>
                    <a:srgbClr val="282828"/>
                  </a:solidFill>
                  <a:latin typeface="Asap Medium"/>
                  <a:ea typeface="Asap Medium"/>
                  <a:cs typeface="Asap Medium"/>
                  <a:sym typeface="Asap Medium"/>
                </a:rPr>
                <a:t>Concept</a:t>
              </a:r>
              <a:endParaRPr sz="2699">
                <a:solidFill>
                  <a:srgbClr val="282828"/>
                </a:solidFill>
                <a:latin typeface="Asap Medium"/>
                <a:ea typeface="Asap Medium"/>
                <a:cs typeface="Asap Medium"/>
                <a:sym typeface="Asap Medium"/>
              </a:endParaRPr>
            </a:p>
          </p:txBody>
        </p:sp>
      </p:grpSp>
      <p:grpSp>
        <p:nvGrpSpPr>
          <p:cNvPr id="540" name="Google Shape;540;p35"/>
          <p:cNvGrpSpPr/>
          <p:nvPr/>
        </p:nvGrpSpPr>
        <p:grpSpPr>
          <a:xfrm>
            <a:off x="6954934" y="6978838"/>
            <a:ext cx="4378165" cy="743466"/>
            <a:chOff x="0" y="-9525"/>
            <a:chExt cx="2449323" cy="415925"/>
          </a:xfrm>
        </p:grpSpPr>
        <p:sp>
          <p:nvSpPr>
            <p:cNvPr id="541" name="Google Shape;541;p35"/>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txBox="1"/>
            <p:nvPr/>
          </p:nvSpPr>
          <p:spPr>
            <a:xfrm>
              <a:off x="0" y="-9525"/>
              <a:ext cx="2449200" cy="415800"/>
            </a:xfrm>
            <a:prstGeom prst="rect">
              <a:avLst/>
            </a:prstGeom>
            <a:noFill/>
            <a:ln>
              <a:noFill/>
            </a:ln>
          </p:spPr>
          <p:txBody>
            <a:bodyPr anchorCtr="0" anchor="ctr" bIns="50800" lIns="50800" spcFirstLastPara="1" rIns="50800" wrap="square" tIns="50800">
              <a:noAutofit/>
            </a:bodyPr>
            <a:lstStyle/>
            <a:p>
              <a:pPr indent="0" lvl="0" marL="0" rtl="0" algn="ctr">
                <a:lnSpc>
                  <a:spcPct val="122008"/>
                </a:lnSpc>
                <a:spcBef>
                  <a:spcPts val="0"/>
                </a:spcBef>
                <a:spcAft>
                  <a:spcPts val="0"/>
                </a:spcAft>
                <a:buClr>
                  <a:schemeClr val="dk1"/>
                </a:buClr>
                <a:buFont typeface="Arial"/>
                <a:buNone/>
              </a:pPr>
              <a:r>
                <a:rPr lang="en-US" sz="2699">
                  <a:solidFill>
                    <a:srgbClr val="282828"/>
                  </a:solidFill>
                  <a:latin typeface="Asap Medium"/>
                  <a:ea typeface="Asap Medium"/>
                  <a:cs typeface="Asap Medium"/>
                  <a:sym typeface="Asap Medium"/>
                </a:rPr>
                <a:t>Format</a:t>
              </a:r>
              <a:endParaRPr/>
            </a:p>
          </p:txBody>
        </p:sp>
      </p:grpSp>
      <p:grpSp>
        <p:nvGrpSpPr>
          <p:cNvPr id="543" name="Google Shape;543;p35"/>
          <p:cNvGrpSpPr/>
          <p:nvPr/>
        </p:nvGrpSpPr>
        <p:grpSpPr>
          <a:xfrm>
            <a:off x="12766282" y="4644956"/>
            <a:ext cx="4378165" cy="743466"/>
            <a:chOff x="0" y="-9525"/>
            <a:chExt cx="2449323" cy="415925"/>
          </a:xfrm>
        </p:grpSpPr>
        <p:sp>
          <p:nvSpPr>
            <p:cNvPr id="544" name="Google Shape;544;p35"/>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txBox="1"/>
            <p:nvPr/>
          </p:nvSpPr>
          <p:spPr>
            <a:xfrm>
              <a:off x="0" y="-9525"/>
              <a:ext cx="2449200" cy="415800"/>
            </a:xfrm>
            <a:prstGeom prst="rect">
              <a:avLst/>
            </a:prstGeom>
            <a:noFill/>
            <a:ln>
              <a:noFill/>
            </a:ln>
          </p:spPr>
          <p:txBody>
            <a:bodyPr anchorCtr="0" anchor="ctr" bIns="50800" lIns="50800" spcFirstLastPara="1" rIns="50800" wrap="square" tIns="50800">
              <a:noAutofit/>
            </a:bodyPr>
            <a:lstStyle/>
            <a:p>
              <a:pPr indent="0" lvl="0" marL="0" marR="0" rtl="0" algn="ctr">
                <a:lnSpc>
                  <a:spcPct val="122008"/>
                </a:lnSpc>
                <a:spcBef>
                  <a:spcPts val="0"/>
                </a:spcBef>
                <a:spcAft>
                  <a:spcPts val="0"/>
                </a:spcAft>
                <a:buNone/>
              </a:pPr>
              <a:r>
                <a:rPr lang="en-US" sz="2699">
                  <a:solidFill>
                    <a:srgbClr val="282828"/>
                  </a:solidFill>
                  <a:latin typeface="Asap Medium"/>
                  <a:ea typeface="Asap Medium"/>
                  <a:cs typeface="Asap Medium"/>
                  <a:sym typeface="Asap Medium"/>
                </a:rPr>
                <a:t>Critical Assumption</a:t>
              </a:r>
              <a:endParaRPr/>
            </a:p>
          </p:txBody>
        </p:sp>
      </p:grpSp>
      <p:sp>
        <p:nvSpPr>
          <p:cNvPr id="546" name="Google Shape;546;p35"/>
          <p:cNvSpPr txBox="1"/>
          <p:nvPr/>
        </p:nvSpPr>
        <p:spPr>
          <a:xfrm>
            <a:off x="885228" y="2615692"/>
            <a:ext cx="4723200" cy="20676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2300">
                <a:solidFill>
                  <a:srgbClr val="282828"/>
                </a:solidFill>
                <a:latin typeface="Asap"/>
                <a:ea typeface="Asap"/>
                <a:cs typeface="Asap"/>
                <a:sym typeface="Asap"/>
              </a:rPr>
              <a:t>Use training modules and AI to help prospective TAs </a:t>
            </a:r>
            <a:r>
              <a:rPr b="1" lang="en-US" sz="2300">
                <a:solidFill>
                  <a:srgbClr val="282828"/>
                </a:solidFill>
                <a:latin typeface="Asap"/>
                <a:ea typeface="Asap"/>
                <a:cs typeface="Asap"/>
                <a:sym typeface="Asap"/>
              </a:rPr>
              <a:t>prepare for real life </a:t>
            </a:r>
            <a:r>
              <a:rPr b="1" lang="en-US" sz="2300">
                <a:solidFill>
                  <a:srgbClr val="282828"/>
                </a:solidFill>
                <a:latin typeface="Asap"/>
                <a:ea typeface="Asap"/>
                <a:cs typeface="Asap"/>
                <a:sym typeface="Asap"/>
              </a:rPr>
              <a:t>scenarios</a:t>
            </a:r>
            <a:r>
              <a:rPr lang="en-US" sz="2300">
                <a:solidFill>
                  <a:srgbClr val="282828"/>
                </a:solidFill>
                <a:latin typeface="Asap"/>
                <a:ea typeface="Asap"/>
                <a:cs typeface="Asap"/>
                <a:sym typeface="Asap"/>
              </a:rPr>
              <a:t> and provide better support to students in need</a:t>
            </a:r>
            <a:endParaRPr sz="1700">
              <a:solidFill>
                <a:schemeClr val="dk1"/>
              </a:solidFill>
            </a:endParaRPr>
          </a:p>
          <a:p>
            <a:pPr indent="0" lvl="0" marL="0" marR="0" rtl="0" algn="l">
              <a:lnSpc>
                <a:spcPct val="121000"/>
              </a:lnSpc>
              <a:spcBef>
                <a:spcPts val="0"/>
              </a:spcBef>
              <a:spcAft>
                <a:spcPts val="0"/>
              </a:spcAft>
              <a:buNone/>
            </a:pPr>
            <a:r>
              <a:t/>
            </a:r>
            <a:endParaRPr sz="2300">
              <a:solidFill>
                <a:srgbClr val="282828"/>
              </a:solidFill>
              <a:latin typeface="Asap"/>
              <a:ea typeface="Asap"/>
              <a:cs typeface="Asap"/>
              <a:sym typeface="Asap"/>
            </a:endParaRPr>
          </a:p>
        </p:txBody>
      </p:sp>
      <p:sp>
        <p:nvSpPr>
          <p:cNvPr id="547" name="Google Shape;547;p35"/>
          <p:cNvSpPr txBox="1"/>
          <p:nvPr/>
        </p:nvSpPr>
        <p:spPr>
          <a:xfrm>
            <a:off x="12766280" y="3095092"/>
            <a:ext cx="4723200" cy="14967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2100">
                <a:solidFill>
                  <a:srgbClr val="282828"/>
                </a:solidFill>
                <a:latin typeface="Asap"/>
                <a:ea typeface="Asap"/>
                <a:cs typeface="Asap"/>
                <a:sym typeface="Asap"/>
              </a:rPr>
              <a:t>TAs will find it easier to practice training sessions with an </a:t>
            </a:r>
            <a:r>
              <a:rPr b="1" lang="en-US" sz="2100">
                <a:solidFill>
                  <a:srgbClr val="282828"/>
                </a:solidFill>
                <a:latin typeface="Asap"/>
                <a:ea typeface="Asap"/>
                <a:cs typeface="Asap"/>
                <a:sym typeface="Asap"/>
              </a:rPr>
              <a:t>AI chatbot</a:t>
            </a:r>
            <a:r>
              <a:rPr lang="en-US" sz="2100">
                <a:solidFill>
                  <a:srgbClr val="282828"/>
                </a:solidFill>
                <a:latin typeface="Asap"/>
                <a:ea typeface="Asap"/>
                <a:cs typeface="Asap"/>
                <a:sym typeface="Asap"/>
              </a:rPr>
              <a:t> that is readily </a:t>
            </a:r>
            <a:r>
              <a:rPr lang="en-US" sz="2100">
                <a:solidFill>
                  <a:srgbClr val="282828"/>
                </a:solidFill>
                <a:latin typeface="Asap"/>
                <a:ea typeface="Asap"/>
                <a:cs typeface="Asap"/>
                <a:sym typeface="Asap"/>
              </a:rPr>
              <a:t>available</a:t>
            </a:r>
            <a:r>
              <a:rPr lang="en-US" sz="2100">
                <a:solidFill>
                  <a:srgbClr val="282828"/>
                </a:solidFill>
                <a:latin typeface="Asap"/>
                <a:ea typeface="Asap"/>
                <a:cs typeface="Asap"/>
                <a:sym typeface="Asap"/>
              </a:rPr>
              <a:t> to give </a:t>
            </a:r>
            <a:r>
              <a:rPr b="1" lang="en-US" sz="2100">
                <a:solidFill>
                  <a:srgbClr val="282828"/>
                </a:solidFill>
                <a:latin typeface="Asap"/>
                <a:ea typeface="Asap"/>
                <a:cs typeface="Asap"/>
                <a:sym typeface="Asap"/>
              </a:rPr>
              <a:t>instant</a:t>
            </a:r>
            <a:r>
              <a:rPr b="1" lang="en-US" sz="2100">
                <a:solidFill>
                  <a:srgbClr val="282828"/>
                </a:solidFill>
                <a:latin typeface="Asap"/>
                <a:ea typeface="Asap"/>
                <a:cs typeface="Asap"/>
                <a:sym typeface="Asap"/>
              </a:rPr>
              <a:t> feedback </a:t>
            </a:r>
            <a:endParaRPr b="1" sz="2100">
              <a:solidFill>
                <a:srgbClr val="282828"/>
              </a:solidFill>
              <a:latin typeface="Asap"/>
              <a:ea typeface="Asap"/>
              <a:cs typeface="Asap"/>
              <a:sym typeface="Asap"/>
            </a:endParaRPr>
          </a:p>
        </p:txBody>
      </p:sp>
      <p:sp>
        <p:nvSpPr>
          <p:cNvPr id="548" name="Google Shape;548;p35"/>
          <p:cNvSpPr txBox="1"/>
          <p:nvPr/>
        </p:nvSpPr>
        <p:spPr>
          <a:xfrm>
            <a:off x="6961170" y="7851775"/>
            <a:ext cx="4365600" cy="1425300"/>
          </a:xfrm>
          <a:prstGeom prst="rect">
            <a:avLst/>
          </a:prstGeom>
          <a:noFill/>
          <a:ln>
            <a:noFill/>
          </a:ln>
        </p:spPr>
        <p:txBody>
          <a:bodyPr anchorCtr="0" anchor="t" bIns="0" lIns="0" spcFirstLastPara="1" rIns="0" wrap="square" tIns="0">
            <a:spAutoFit/>
          </a:bodyPr>
          <a:lstStyle/>
          <a:p>
            <a:pPr indent="0" lvl="0" marL="0" rtl="0" algn="ctr">
              <a:lnSpc>
                <a:spcPct val="121000"/>
              </a:lnSpc>
              <a:spcBef>
                <a:spcPts val="0"/>
              </a:spcBef>
              <a:spcAft>
                <a:spcPts val="0"/>
              </a:spcAft>
              <a:buClr>
                <a:schemeClr val="dk1"/>
              </a:buClr>
              <a:buFont typeface="Arial"/>
              <a:buNone/>
            </a:pPr>
            <a:r>
              <a:rPr b="1" lang="en-US" sz="2000">
                <a:solidFill>
                  <a:srgbClr val="282828"/>
                </a:solidFill>
                <a:latin typeface="Asap"/>
                <a:ea typeface="Asap"/>
                <a:cs typeface="Asap"/>
                <a:sym typeface="Asap"/>
              </a:rPr>
              <a:t>Written material</a:t>
            </a:r>
            <a:r>
              <a:rPr lang="en-US" sz="2000">
                <a:solidFill>
                  <a:srgbClr val="282828"/>
                </a:solidFill>
                <a:latin typeface="Asap"/>
                <a:ea typeface="Asap"/>
                <a:cs typeface="Asap"/>
                <a:sym typeface="Asap"/>
              </a:rPr>
              <a:t> about how to handle a scenario, then an AI chatbot that </a:t>
            </a:r>
            <a:r>
              <a:rPr b="1" lang="en-US" sz="2000">
                <a:solidFill>
                  <a:srgbClr val="282828"/>
                </a:solidFill>
                <a:latin typeface="Asap"/>
                <a:ea typeface="Asap"/>
                <a:cs typeface="Asap"/>
                <a:sym typeface="Asap"/>
              </a:rPr>
              <a:t>simulates that scenario and evaluates skills</a:t>
            </a:r>
            <a:endParaRPr b="1"/>
          </a:p>
        </p:txBody>
      </p:sp>
      <p:sp>
        <p:nvSpPr>
          <p:cNvPr id="549" name="Google Shape;549;p35"/>
          <p:cNvSpPr txBox="1"/>
          <p:nvPr/>
        </p:nvSpPr>
        <p:spPr>
          <a:xfrm>
            <a:off x="469537" y="519669"/>
            <a:ext cx="17349000" cy="2456700"/>
          </a:xfrm>
          <a:prstGeom prst="rect">
            <a:avLst/>
          </a:prstGeom>
          <a:noFill/>
          <a:ln>
            <a:noFill/>
          </a:ln>
        </p:spPr>
        <p:txBody>
          <a:bodyPr anchorCtr="0" anchor="t" bIns="0" lIns="0" spcFirstLastPara="1" rIns="0" wrap="square" tIns="0">
            <a:spAutoFit/>
          </a:bodyPr>
          <a:lstStyle/>
          <a:p>
            <a:pPr indent="0" lvl="0" marL="0" marR="0" rtl="0" algn="ctr">
              <a:lnSpc>
                <a:spcPct val="128003"/>
              </a:lnSpc>
              <a:spcBef>
                <a:spcPts val="0"/>
              </a:spcBef>
              <a:spcAft>
                <a:spcPts val="0"/>
              </a:spcAft>
              <a:buNone/>
            </a:pPr>
            <a:r>
              <a:rPr b="1" lang="en-US" sz="7000">
                <a:solidFill>
                  <a:srgbClr val="282828"/>
                </a:solidFill>
                <a:latin typeface="Poppins"/>
                <a:ea typeface="Poppins"/>
                <a:cs typeface="Poppins"/>
                <a:sym typeface="Poppins"/>
              </a:rPr>
              <a:t>PROTOTYPE 2: AI-powered Training Modules</a:t>
            </a:r>
            <a:endParaRPr sz="7000"/>
          </a:p>
        </p:txBody>
      </p:sp>
      <p:pic>
        <p:nvPicPr>
          <p:cNvPr id="550" name="Google Shape;550;p35"/>
          <p:cNvPicPr preferRelativeResize="0"/>
          <p:nvPr/>
        </p:nvPicPr>
        <p:blipFill>
          <a:blip r:embed="rId3">
            <a:alphaModFix/>
          </a:blip>
          <a:stretch>
            <a:fillRect/>
          </a:stretch>
        </p:blipFill>
        <p:spPr>
          <a:xfrm>
            <a:off x="6447000" y="3607350"/>
            <a:ext cx="5480700" cy="2740500"/>
          </a:xfrm>
          <a:prstGeom prst="ellipse">
            <a:avLst/>
          </a:prstGeom>
          <a:noFill/>
          <a:ln>
            <a:noFill/>
          </a:ln>
        </p:spPr>
      </p:pic>
      <p:pic>
        <p:nvPicPr>
          <p:cNvPr id="551" name="Google Shape;551;p35"/>
          <p:cNvPicPr preferRelativeResize="0"/>
          <p:nvPr/>
        </p:nvPicPr>
        <p:blipFill>
          <a:blip r:embed="rId4">
            <a:alphaModFix/>
          </a:blip>
          <a:stretch>
            <a:fillRect/>
          </a:stretch>
        </p:blipFill>
        <p:spPr>
          <a:xfrm>
            <a:off x="730328" y="6116750"/>
            <a:ext cx="5316600" cy="2170200"/>
          </a:xfrm>
          <a:prstGeom prst="ellipse">
            <a:avLst/>
          </a:prstGeom>
          <a:noFill/>
          <a:ln>
            <a:noFill/>
          </a:ln>
        </p:spPr>
      </p:pic>
      <p:pic>
        <p:nvPicPr>
          <p:cNvPr id="552" name="Google Shape;552;p35"/>
          <p:cNvPicPr preferRelativeResize="0"/>
          <p:nvPr/>
        </p:nvPicPr>
        <p:blipFill>
          <a:blip r:embed="rId5">
            <a:alphaModFix/>
          </a:blip>
          <a:stretch>
            <a:fillRect/>
          </a:stretch>
        </p:blipFill>
        <p:spPr>
          <a:xfrm>
            <a:off x="12703413" y="5952300"/>
            <a:ext cx="4503900" cy="30042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36"/>
          <p:cNvPicPr preferRelativeResize="0"/>
          <p:nvPr/>
        </p:nvPicPr>
        <p:blipFill>
          <a:blip r:embed="rId3">
            <a:alphaModFix/>
          </a:blip>
          <a:stretch>
            <a:fillRect/>
          </a:stretch>
        </p:blipFill>
        <p:spPr>
          <a:xfrm>
            <a:off x="3760437" y="6459975"/>
            <a:ext cx="3226300" cy="2815174"/>
          </a:xfrm>
          <a:prstGeom prst="rect">
            <a:avLst/>
          </a:prstGeom>
          <a:noFill/>
          <a:ln>
            <a:noFill/>
          </a:ln>
        </p:spPr>
      </p:pic>
      <p:pic>
        <p:nvPicPr>
          <p:cNvPr id="558" name="Google Shape;558;p36"/>
          <p:cNvPicPr preferRelativeResize="0"/>
          <p:nvPr/>
        </p:nvPicPr>
        <p:blipFill>
          <a:blip r:embed="rId4">
            <a:alphaModFix/>
          </a:blip>
          <a:stretch>
            <a:fillRect/>
          </a:stretch>
        </p:blipFill>
        <p:spPr>
          <a:xfrm>
            <a:off x="324525" y="6258625"/>
            <a:ext cx="3226300" cy="3036253"/>
          </a:xfrm>
          <a:prstGeom prst="rect">
            <a:avLst/>
          </a:prstGeom>
          <a:noFill/>
          <a:ln>
            <a:noFill/>
          </a:ln>
        </p:spPr>
      </p:pic>
      <p:pic>
        <p:nvPicPr>
          <p:cNvPr id="559" name="Google Shape;559;p36"/>
          <p:cNvPicPr preferRelativeResize="0"/>
          <p:nvPr/>
        </p:nvPicPr>
        <p:blipFill>
          <a:blip r:embed="rId5">
            <a:alphaModFix/>
          </a:blip>
          <a:stretch>
            <a:fillRect/>
          </a:stretch>
        </p:blipFill>
        <p:spPr>
          <a:xfrm>
            <a:off x="766050" y="2963399"/>
            <a:ext cx="3338614" cy="3036249"/>
          </a:xfrm>
          <a:prstGeom prst="rect">
            <a:avLst/>
          </a:prstGeom>
          <a:noFill/>
          <a:ln>
            <a:noFill/>
          </a:ln>
        </p:spPr>
      </p:pic>
      <p:pic>
        <p:nvPicPr>
          <p:cNvPr id="560" name="Google Shape;560;p36"/>
          <p:cNvPicPr preferRelativeResize="0"/>
          <p:nvPr/>
        </p:nvPicPr>
        <p:blipFill rotWithShape="1">
          <a:blip r:embed="rId6">
            <a:alphaModFix/>
          </a:blip>
          <a:srcRect b="0" l="32158" r="27913" t="0"/>
          <a:stretch/>
        </p:blipFill>
        <p:spPr>
          <a:xfrm>
            <a:off x="7382332" y="3146750"/>
            <a:ext cx="2963700" cy="3036300"/>
          </a:xfrm>
          <a:prstGeom prst="ellipse">
            <a:avLst/>
          </a:prstGeom>
          <a:noFill/>
          <a:ln>
            <a:noFill/>
          </a:ln>
        </p:spPr>
      </p:pic>
      <p:sp>
        <p:nvSpPr>
          <p:cNvPr id="561" name="Google Shape;561;p36"/>
          <p:cNvSpPr/>
          <p:nvPr/>
        </p:nvSpPr>
        <p:spPr>
          <a:xfrm>
            <a:off x="4572000" y="3879750"/>
            <a:ext cx="2343000" cy="17946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562" name="Google Shape;562;p36"/>
          <p:cNvSpPr/>
          <p:nvPr/>
        </p:nvSpPr>
        <p:spPr>
          <a:xfrm>
            <a:off x="10731050" y="3879750"/>
            <a:ext cx="2343000" cy="17946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563" name="Google Shape;563;p36"/>
          <p:cNvSpPr txBox="1"/>
          <p:nvPr/>
        </p:nvSpPr>
        <p:spPr>
          <a:xfrm>
            <a:off x="379763" y="1618375"/>
            <a:ext cx="41112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dk1"/>
                </a:solidFill>
                <a:latin typeface="Poppins"/>
                <a:ea typeface="Poppins"/>
                <a:cs typeface="Poppins"/>
                <a:sym typeface="Poppins"/>
              </a:rPr>
              <a:t>Teaching Assistant Rubric &amp; Module</a:t>
            </a:r>
            <a:endParaRPr b="1" sz="3000">
              <a:solidFill>
                <a:schemeClr val="dk1"/>
              </a:solidFill>
              <a:latin typeface="Poppins"/>
              <a:ea typeface="Poppins"/>
              <a:cs typeface="Poppins"/>
              <a:sym typeface="Poppins"/>
            </a:endParaRPr>
          </a:p>
        </p:txBody>
      </p:sp>
      <p:sp>
        <p:nvSpPr>
          <p:cNvPr id="564" name="Google Shape;564;p36"/>
          <p:cNvSpPr txBox="1"/>
          <p:nvPr/>
        </p:nvSpPr>
        <p:spPr>
          <a:xfrm>
            <a:off x="12913375" y="1896400"/>
            <a:ext cx="50571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dk1"/>
                </a:solidFill>
                <a:latin typeface="Poppins"/>
                <a:ea typeface="Poppins"/>
                <a:cs typeface="Poppins"/>
                <a:sym typeface="Poppins"/>
              </a:rPr>
              <a:t>Training session with user and instant feedback</a:t>
            </a:r>
            <a:endParaRPr b="1" sz="3000">
              <a:solidFill>
                <a:schemeClr val="dk1"/>
              </a:solidFill>
              <a:latin typeface="Poppins"/>
              <a:ea typeface="Poppins"/>
              <a:cs typeface="Poppins"/>
              <a:sym typeface="Poppins"/>
            </a:endParaRPr>
          </a:p>
        </p:txBody>
      </p:sp>
      <p:pic>
        <p:nvPicPr>
          <p:cNvPr id="565" name="Google Shape;565;p36"/>
          <p:cNvPicPr preferRelativeResize="0"/>
          <p:nvPr/>
        </p:nvPicPr>
        <p:blipFill>
          <a:blip r:embed="rId7">
            <a:alphaModFix/>
          </a:blip>
          <a:stretch>
            <a:fillRect/>
          </a:stretch>
        </p:blipFill>
        <p:spPr>
          <a:xfrm>
            <a:off x="13299474" y="3487975"/>
            <a:ext cx="4671000" cy="2460900"/>
          </a:xfrm>
          <a:prstGeom prst="ellipse">
            <a:avLst/>
          </a:prstGeom>
          <a:noFill/>
          <a:ln>
            <a:noFill/>
          </a:ln>
        </p:spPr>
      </p:pic>
      <p:sp>
        <p:nvSpPr>
          <p:cNvPr id="566" name="Google Shape;566;p36"/>
          <p:cNvSpPr txBox="1"/>
          <p:nvPr/>
        </p:nvSpPr>
        <p:spPr>
          <a:xfrm>
            <a:off x="7140225" y="2135875"/>
            <a:ext cx="4183200" cy="13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000">
                <a:solidFill>
                  <a:schemeClr val="dk1"/>
                </a:solidFill>
                <a:latin typeface="Poppins"/>
                <a:ea typeface="Poppins"/>
                <a:cs typeface="Poppins"/>
                <a:sym typeface="Poppins"/>
              </a:rPr>
              <a:t>Feed into AI Chatbot</a:t>
            </a:r>
            <a:endParaRPr b="1" sz="3000">
              <a:solidFill>
                <a:schemeClr val="dk1"/>
              </a:solidFill>
              <a:latin typeface="Poppins"/>
              <a:ea typeface="Poppins"/>
              <a:cs typeface="Poppins"/>
              <a:sym typeface="Poppins"/>
            </a:endParaRPr>
          </a:p>
          <a:p>
            <a:pPr indent="0" lvl="0" marL="0" rtl="0" algn="l">
              <a:spcBef>
                <a:spcPts val="0"/>
              </a:spcBef>
              <a:spcAft>
                <a:spcPts val="0"/>
              </a:spcAft>
              <a:buNone/>
            </a:pPr>
            <a:r>
              <a:t/>
            </a:r>
            <a:endParaRPr b="1" sz="3000">
              <a:solidFill>
                <a:schemeClr val="dk1"/>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70" name="Shape 570"/>
        <p:cNvGrpSpPr/>
        <p:nvPr/>
      </p:nvGrpSpPr>
      <p:grpSpPr>
        <a:xfrm>
          <a:off x="0" y="0"/>
          <a:ext cx="0" cy="0"/>
          <a:chOff x="0" y="0"/>
          <a:chExt cx="0" cy="0"/>
        </a:xfrm>
      </p:grpSpPr>
      <p:pic>
        <p:nvPicPr>
          <p:cNvPr id="571" name="Google Shape;571;p37"/>
          <p:cNvPicPr preferRelativeResize="0"/>
          <p:nvPr/>
        </p:nvPicPr>
        <p:blipFill rotWithShape="1">
          <a:blip r:embed="rId3">
            <a:alphaModFix/>
          </a:blip>
          <a:srcRect b="56404" l="16602" r="45309" t="27240"/>
          <a:stretch/>
        </p:blipFill>
        <p:spPr>
          <a:xfrm flipH="1" rot="10800000">
            <a:off x="1958825" y="7202800"/>
            <a:ext cx="7925174" cy="1682475"/>
          </a:xfrm>
          <a:prstGeom prst="rect">
            <a:avLst/>
          </a:prstGeom>
          <a:noFill/>
          <a:ln>
            <a:noFill/>
          </a:ln>
        </p:spPr>
      </p:pic>
      <p:sp>
        <p:nvSpPr>
          <p:cNvPr id="572" name="Google Shape;572;p37"/>
          <p:cNvSpPr txBox="1"/>
          <p:nvPr/>
        </p:nvSpPr>
        <p:spPr>
          <a:xfrm>
            <a:off x="429675" y="676750"/>
            <a:ext cx="17977200" cy="13083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US" sz="8499">
                <a:solidFill>
                  <a:srgbClr val="282828"/>
                </a:solidFill>
                <a:latin typeface="Poppins"/>
                <a:ea typeface="Poppins"/>
                <a:cs typeface="Poppins"/>
                <a:sym typeface="Poppins"/>
              </a:rPr>
              <a:t>TEST RESULTS: </a:t>
            </a:r>
            <a:r>
              <a:rPr b="1" lang="en-US" sz="5000">
                <a:solidFill>
                  <a:srgbClr val="282828"/>
                </a:solidFill>
                <a:latin typeface="Poppins"/>
                <a:ea typeface="Poppins"/>
                <a:cs typeface="Poppins"/>
                <a:sym typeface="Poppins"/>
              </a:rPr>
              <a:t>Prospective Stanford</a:t>
            </a:r>
            <a:r>
              <a:rPr b="1" lang="en-US" sz="5000">
                <a:solidFill>
                  <a:srgbClr val="282828"/>
                </a:solidFill>
                <a:latin typeface="Poppins"/>
                <a:ea typeface="Poppins"/>
                <a:cs typeface="Poppins"/>
                <a:sym typeface="Poppins"/>
              </a:rPr>
              <a:t> Tutor/TA</a:t>
            </a:r>
            <a:endParaRPr sz="5000"/>
          </a:p>
        </p:txBody>
      </p:sp>
      <p:sp>
        <p:nvSpPr>
          <p:cNvPr id="573" name="Google Shape;573;p37"/>
          <p:cNvSpPr txBox="1"/>
          <p:nvPr/>
        </p:nvSpPr>
        <p:spPr>
          <a:xfrm>
            <a:off x="11101438" y="2390043"/>
            <a:ext cx="3408300" cy="415500"/>
          </a:xfrm>
          <a:prstGeom prst="rect">
            <a:avLst/>
          </a:prstGeom>
          <a:noFill/>
          <a:ln>
            <a:noFill/>
          </a:ln>
        </p:spPr>
        <p:txBody>
          <a:bodyPr anchorCtr="0" anchor="t" bIns="0" lIns="0" spcFirstLastPara="1" rIns="0" wrap="square" tIns="0">
            <a:spAutoFit/>
          </a:bodyPr>
          <a:lstStyle/>
          <a:p>
            <a:pPr indent="0" lvl="0" marL="0" marR="0" rtl="0" algn="l">
              <a:lnSpc>
                <a:spcPct val="122008"/>
              </a:lnSpc>
              <a:spcBef>
                <a:spcPts val="0"/>
              </a:spcBef>
              <a:spcAft>
                <a:spcPts val="0"/>
              </a:spcAft>
              <a:buNone/>
            </a:pPr>
            <a:r>
              <a:rPr b="1" lang="en-US" sz="2699">
                <a:solidFill>
                  <a:srgbClr val="282828"/>
                </a:solidFill>
                <a:latin typeface="Asap"/>
                <a:ea typeface="Asap"/>
                <a:cs typeface="Asap"/>
                <a:sym typeface="Asap"/>
              </a:rPr>
              <a:t>Subjects</a:t>
            </a:r>
            <a:endParaRPr/>
          </a:p>
        </p:txBody>
      </p:sp>
      <p:sp>
        <p:nvSpPr>
          <p:cNvPr id="574" name="Google Shape;574;p37"/>
          <p:cNvSpPr txBox="1"/>
          <p:nvPr/>
        </p:nvSpPr>
        <p:spPr>
          <a:xfrm>
            <a:off x="11011494" y="5138790"/>
            <a:ext cx="4070100" cy="415500"/>
          </a:xfrm>
          <a:prstGeom prst="rect">
            <a:avLst/>
          </a:prstGeom>
          <a:noFill/>
          <a:ln>
            <a:noFill/>
          </a:ln>
        </p:spPr>
        <p:txBody>
          <a:bodyPr anchorCtr="0" anchor="t" bIns="0" lIns="0" spcFirstLastPara="1" rIns="0" wrap="square" tIns="0">
            <a:spAutoFit/>
          </a:bodyPr>
          <a:lstStyle/>
          <a:p>
            <a:pPr indent="0" lvl="0" marL="0" marR="0" rtl="0" algn="l">
              <a:lnSpc>
                <a:spcPct val="122008"/>
              </a:lnSpc>
              <a:spcBef>
                <a:spcPts val="0"/>
              </a:spcBef>
              <a:spcAft>
                <a:spcPts val="0"/>
              </a:spcAft>
              <a:buNone/>
            </a:pPr>
            <a:r>
              <a:rPr b="1" lang="en-US" sz="2699">
                <a:solidFill>
                  <a:srgbClr val="282828"/>
                </a:solidFill>
                <a:latin typeface="Asap"/>
                <a:ea typeface="Asap"/>
                <a:cs typeface="Asap"/>
                <a:sym typeface="Asap"/>
              </a:rPr>
              <a:t>The Subjects Liked:</a:t>
            </a:r>
            <a:endParaRPr/>
          </a:p>
        </p:txBody>
      </p:sp>
      <p:sp>
        <p:nvSpPr>
          <p:cNvPr id="575" name="Google Shape;575;p37"/>
          <p:cNvSpPr txBox="1"/>
          <p:nvPr/>
        </p:nvSpPr>
        <p:spPr>
          <a:xfrm>
            <a:off x="11116638" y="7671210"/>
            <a:ext cx="4407000" cy="415500"/>
          </a:xfrm>
          <a:prstGeom prst="rect">
            <a:avLst/>
          </a:prstGeom>
          <a:noFill/>
          <a:ln>
            <a:noFill/>
          </a:ln>
        </p:spPr>
        <p:txBody>
          <a:bodyPr anchorCtr="0" anchor="t" bIns="0" lIns="0" spcFirstLastPara="1" rIns="0" wrap="square" tIns="0">
            <a:spAutoFit/>
          </a:bodyPr>
          <a:lstStyle/>
          <a:p>
            <a:pPr indent="0" lvl="0" marL="0" marR="0" rtl="0" algn="l">
              <a:lnSpc>
                <a:spcPct val="122008"/>
              </a:lnSpc>
              <a:spcBef>
                <a:spcPts val="0"/>
              </a:spcBef>
              <a:spcAft>
                <a:spcPts val="0"/>
              </a:spcAft>
              <a:buNone/>
            </a:pPr>
            <a:r>
              <a:rPr b="1" lang="en-US" sz="2699">
                <a:solidFill>
                  <a:srgbClr val="282828"/>
                </a:solidFill>
                <a:latin typeface="Asap"/>
                <a:ea typeface="Asap"/>
                <a:cs typeface="Asap"/>
                <a:sym typeface="Asap"/>
              </a:rPr>
              <a:t>Suggested Improvements:</a:t>
            </a:r>
            <a:endParaRPr/>
          </a:p>
        </p:txBody>
      </p:sp>
      <p:sp>
        <p:nvSpPr>
          <p:cNvPr id="576" name="Google Shape;576;p37"/>
          <p:cNvSpPr txBox="1"/>
          <p:nvPr/>
        </p:nvSpPr>
        <p:spPr>
          <a:xfrm>
            <a:off x="11101449" y="2844500"/>
            <a:ext cx="7033500" cy="190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300">
                <a:solidFill>
                  <a:srgbClr val="282828"/>
                </a:solidFill>
                <a:latin typeface="Asap"/>
                <a:ea typeface="Asap"/>
                <a:cs typeface="Asap"/>
                <a:sym typeface="Asap"/>
              </a:rPr>
              <a:t>Prospective Stanford CS TA and Hume Tutor looking for ways to practice teaching and helping tutees learn</a:t>
            </a:r>
            <a:endParaRPr sz="2300">
              <a:solidFill>
                <a:srgbClr val="282828"/>
              </a:solidFill>
              <a:latin typeface="Asap"/>
              <a:ea typeface="Asap"/>
              <a:cs typeface="Asap"/>
              <a:sym typeface="Asap"/>
            </a:endParaRPr>
          </a:p>
          <a:p>
            <a:pPr indent="0" lvl="0" marL="0" marR="0" rtl="0" algn="l">
              <a:lnSpc>
                <a:spcPct val="120000"/>
              </a:lnSpc>
              <a:spcBef>
                <a:spcPts val="0"/>
              </a:spcBef>
              <a:spcAft>
                <a:spcPts val="0"/>
              </a:spcAft>
              <a:buNone/>
            </a:pPr>
            <a:r>
              <a:t/>
            </a:r>
            <a:endParaRPr sz="1500">
              <a:solidFill>
                <a:srgbClr val="282828"/>
              </a:solidFill>
              <a:latin typeface="Asap"/>
              <a:ea typeface="Asap"/>
              <a:cs typeface="Asap"/>
              <a:sym typeface="Asap"/>
            </a:endParaRPr>
          </a:p>
          <a:p>
            <a:pPr indent="0" lvl="0" marL="0" marR="0" rtl="0" algn="l">
              <a:lnSpc>
                <a:spcPct val="120000"/>
              </a:lnSpc>
              <a:spcBef>
                <a:spcPts val="0"/>
              </a:spcBef>
              <a:spcAft>
                <a:spcPts val="0"/>
              </a:spcAft>
              <a:buNone/>
            </a:pPr>
            <a:r>
              <a:rPr lang="en-US" sz="2300">
                <a:solidFill>
                  <a:srgbClr val="282828"/>
                </a:solidFill>
                <a:latin typeface="Asap"/>
                <a:ea typeface="Asap"/>
                <a:cs typeface="Asap"/>
                <a:sym typeface="Asap"/>
              </a:rPr>
              <a:t>They were asked to act out a mock TA </a:t>
            </a:r>
            <a:r>
              <a:rPr lang="en-US" sz="2300">
                <a:solidFill>
                  <a:srgbClr val="282828"/>
                </a:solidFill>
                <a:latin typeface="Asap"/>
                <a:ea typeface="Asap"/>
                <a:cs typeface="Asap"/>
                <a:sym typeface="Asap"/>
              </a:rPr>
              <a:t>training</a:t>
            </a:r>
            <a:r>
              <a:rPr lang="en-US" sz="2300">
                <a:solidFill>
                  <a:srgbClr val="282828"/>
                </a:solidFill>
                <a:latin typeface="Asap"/>
                <a:ea typeface="Asap"/>
                <a:cs typeface="Asap"/>
                <a:sym typeface="Asap"/>
              </a:rPr>
              <a:t> session with a GPT voice chatbot (~25min)</a:t>
            </a:r>
            <a:endParaRPr sz="2300">
              <a:solidFill>
                <a:srgbClr val="282828"/>
              </a:solidFill>
              <a:latin typeface="Asap"/>
              <a:ea typeface="Asap"/>
              <a:cs typeface="Asap"/>
              <a:sym typeface="Asap"/>
            </a:endParaRPr>
          </a:p>
        </p:txBody>
      </p:sp>
      <p:sp>
        <p:nvSpPr>
          <p:cNvPr id="577" name="Google Shape;577;p37"/>
          <p:cNvSpPr txBox="1"/>
          <p:nvPr/>
        </p:nvSpPr>
        <p:spPr>
          <a:xfrm>
            <a:off x="11011494" y="5943005"/>
            <a:ext cx="6165900" cy="1203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300">
                <a:solidFill>
                  <a:srgbClr val="282828"/>
                </a:solidFill>
                <a:latin typeface="Asap"/>
                <a:ea typeface="Asap"/>
                <a:cs typeface="Asap"/>
                <a:sym typeface="Asap"/>
              </a:rPr>
              <a:t>The </a:t>
            </a:r>
            <a:r>
              <a:rPr lang="en-US" sz="2300">
                <a:solidFill>
                  <a:srgbClr val="282828"/>
                </a:solidFill>
                <a:latin typeface="Asap"/>
                <a:ea typeface="Asap"/>
                <a:cs typeface="Asap"/>
                <a:sym typeface="Asap"/>
              </a:rPr>
              <a:t>subject</a:t>
            </a:r>
            <a:r>
              <a:rPr lang="en-US" sz="2300">
                <a:solidFill>
                  <a:srgbClr val="282828"/>
                </a:solidFill>
                <a:latin typeface="Asap"/>
                <a:ea typeface="Asap"/>
                <a:cs typeface="Asap"/>
                <a:sym typeface="Asap"/>
              </a:rPr>
              <a:t> also liked the immediate and constructive feedback after training session and the accessibility of AI chatbot</a:t>
            </a:r>
            <a:endParaRPr sz="2300">
              <a:solidFill>
                <a:srgbClr val="282828"/>
              </a:solidFill>
              <a:latin typeface="Asap"/>
              <a:ea typeface="Asap"/>
              <a:cs typeface="Asap"/>
              <a:sym typeface="Asap"/>
            </a:endParaRPr>
          </a:p>
        </p:txBody>
      </p:sp>
      <p:sp>
        <p:nvSpPr>
          <p:cNvPr id="578" name="Google Shape;578;p37"/>
          <p:cNvSpPr txBox="1"/>
          <p:nvPr/>
        </p:nvSpPr>
        <p:spPr>
          <a:xfrm>
            <a:off x="11101456" y="8250837"/>
            <a:ext cx="6294300" cy="155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200">
                <a:latin typeface="Asap"/>
                <a:ea typeface="Asap"/>
                <a:cs typeface="Asap"/>
                <a:sym typeface="Asap"/>
              </a:rPr>
              <a:t>Body language and in person dynamics are important to a tutoring session too, so it </a:t>
            </a:r>
            <a:r>
              <a:rPr lang="en-US" sz="2200">
                <a:latin typeface="Asap"/>
                <a:ea typeface="Asap"/>
                <a:cs typeface="Asap"/>
                <a:sym typeface="Asap"/>
              </a:rPr>
              <a:t>would</a:t>
            </a:r>
            <a:r>
              <a:rPr lang="en-US" sz="2200">
                <a:latin typeface="Asap"/>
                <a:ea typeface="Asap"/>
                <a:cs typeface="Asap"/>
                <a:sym typeface="Asap"/>
              </a:rPr>
              <a:t> be </a:t>
            </a:r>
            <a:r>
              <a:rPr lang="en-US" sz="2200">
                <a:latin typeface="Asap"/>
                <a:ea typeface="Asap"/>
                <a:cs typeface="Asap"/>
                <a:sym typeface="Asap"/>
              </a:rPr>
              <a:t>beneficial</a:t>
            </a:r>
            <a:r>
              <a:rPr lang="en-US" sz="2200">
                <a:latin typeface="Asap"/>
                <a:ea typeface="Asap"/>
                <a:cs typeface="Asap"/>
                <a:sym typeface="Asap"/>
              </a:rPr>
              <a:t> to have efficient training in that aspect as well</a:t>
            </a:r>
            <a:endParaRPr b="1" sz="2200">
              <a:latin typeface="Asap"/>
              <a:ea typeface="Asap"/>
              <a:cs typeface="Asap"/>
              <a:sym typeface="Asap"/>
            </a:endParaRPr>
          </a:p>
        </p:txBody>
      </p:sp>
      <p:pic>
        <p:nvPicPr>
          <p:cNvPr id="579" name="Google Shape;579;p37"/>
          <p:cNvPicPr preferRelativeResize="0"/>
          <p:nvPr/>
        </p:nvPicPr>
        <p:blipFill rotWithShape="1">
          <a:blip r:embed="rId3">
            <a:alphaModFix/>
          </a:blip>
          <a:srcRect b="56404" l="16602" r="45309" t="27240"/>
          <a:stretch/>
        </p:blipFill>
        <p:spPr>
          <a:xfrm>
            <a:off x="3036100" y="2084263"/>
            <a:ext cx="6965150" cy="1682500"/>
          </a:xfrm>
          <a:prstGeom prst="rect">
            <a:avLst/>
          </a:prstGeom>
          <a:noFill/>
          <a:ln>
            <a:noFill/>
          </a:ln>
        </p:spPr>
      </p:pic>
      <p:pic>
        <p:nvPicPr>
          <p:cNvPr id="580" name="Google Shape;580;p37"/>
          <p:cNvPicPr preferRelativeResize="0"/>
          <p:nvPr/>
        </p:nvPicPr>
        <p:blipFill rotWithShape="1">
          <a:blip r:embed="rId3">
            <a:alphaModFix/>
          </a:blip>
          <a:srcRect b="42226" l="16602" r="45309" t="48612"/>
          <a:stretch/>
        </p:blipFill>
        <p:spPr>
          <a:xfrm>
            <a:off x="1345900" y="4900950"/>
            <a:ext cx="8863877" cy="942424"/>
          </a:xfrm>
          <a:prstGeom prst="rect">
            <a:avLst/>
          </a:prstGeom>
          <a:noFill/>
          <a:ln>
            <a:noFill/>
          </a:ln>
        </p:spPr>
      </p:pic>
      <p:sp>
        <p:nvSpPr>
          <p:cNvPr id="581" name="Google Shape;581;p37"/>
          <p:cNvSpPr/>
          <p:nvPr/>
        </p:nvSpPr>
        <p:spPr>
          <a:xfrm>
            <a:off x="10001239" y="2200298"/>
            <a:ext cx="798576" cy="7985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10093714" y="5143488"/>
            <a:ext cx="798576" cy="7985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9884452" y="8086690"/>
            <a:ext cx="798576" cy="7985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37"/>
          <p:cNvPicPr preferRelativeResize="0"/>
          <p:nvPr/>
        </p:nvPicPr>
        <p:blipFill>
          <a:blip r:embed="rId4">
            <a:alphaModFix/>
          </a:blip>
          <a:stretch>
            <a:fillRect/>
          </a:stretch>
        </p:blipFill>
        <p:spPr>
          <a:xfrm>
            <a:off x="73800" y="2805550"/>
            <a:ext cx="4498200" cy="6307500"/>
          </a:xfrm>
          <a:prstGeom prst="ellipse">
            <a:avLst/>
          </a:prstGeom>
          <a:noFill/>
          <a:ln>
            <a:noFill/>
          </a:ln>
        </p:spPr>
      </p:pic>
      <p:sp>
        <p:nvSpPr>
          <p:cNvPr id="585" name="Google Shape;585;p37"/>
          <p:cNvSpPr/>
          <p:nvPr/>
        </p:nvSpPr>
        <p:spPr>
          <a:xfrm>
            <a:off x="1345900" y="4562098"/>
            <a:ext cx="934200" cy="11628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586" name="Google Shape;586;p37"/>
          <p:cNvPicPr preferRelativeResize="0"/>
          <p:nvPr/>
        </p:nvPicPr>
        <p:blipFill>
          <a:blip r:embed="rId5">
            <a:alphaModFix/>
          </a:blip>
          <a:stretch>
            <a:fillRect/>
          </a:stretch>
        </p:blipFill>
        <p:spPr>
          <a:xfrm>
            <a:off x="4934514" y="3243900"/>
            <a:ext cx="4498200" cy="3799200"/>
          </a:xfrm>
          <a:prstGeom prst="ellipse">
            <a:avLst/>
          </a:prstGeom>
          <a:noFill/>
          <a:ln>
            <a:noFill/>
          </a:ln>
        </p:spPr>
      </p:pic>
      <p:sp>
        <p:nvSpPr>
          <p:cNvPr id="587" name="Google Shape;587;p37"/>
          <p:cNvSpPr/>
          <p:nvPr/>
        </p:nvSpPr>
        <p:spPr>
          <a:xfrm>
            <a:off x="5929525" y="4401620"/>
            <a:ext cx="808800" cy="8337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588" name="Google Shape;588;p37"/>
          <p:cNvSpPr txBox="1"/>
          <p:nvPr/>
        </p:nvSpPr>
        <p:spPr>
          <a:xfrm>
            <a:off x="3590150" y="6977575"/>
            <a:ext cx="6294300" cy="11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dk1"/>
              </a:solidFill>
              <a:latin typeface="Asap"/>
              <a:ea typeface="Asap"/>
              <a:cs typeface="Asap"/>
              <a:sym typeface="Asap"/>
            </a:endParaRPr>
          </a:p>
          <a:p>
            <a:pPr indent="0" lvl="0" marL="0" rtl="0" algn="l">
              <a:spcBef>
                <a:spcPts val="0"/>
              </a:spcBef>
              <a:spcAft>
                <a:spcPts val="0"/>
              </a:spcAft>
              <a:buNone/>
            </a:pPr>
            <a:r>
              <a:t/>
            </a:r>
            <a:endParaRPr sz="2300">
              <a:solidFill>
                <a:schemeClr val="dk1"/>
              </a:solidFill>
              <a:latin typeface="Asap"/>
              <a:ea typeface="Asap"/>
              <a:cs typeface="Asap"/>
              <a:sym typeface="Asap"/>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92" name="Shape 592"/>
        <p:cNvGrpSpPr/>
        <p:nvPr/>
      </p:nvGrpSpPr>
      <p:grpSpPr>
        <a:xfrm>
          <a:off x="0" y="0"/>
          <a:ext cx="0" cy="0"/>
          <a:chOff x="0" y="0"/>
          <a:chExt cx="0" cy="0"/>
        </a:xfrm>
      </p:grpSpPr>
      <p:grpSp>
        <p:nvGrpSpPr>
          <p:cNvPr id="593" name="Google Shape;593;p38"/>
          <p:cNvGrpSpPr/>
          <p:nvPr/>
        </p:nvGrpSpPr>
        <p:grpSpPr>
          <a:xfrm>
            <a:off x="1589563" y="5818253"/>
            <a:ext cx="3488050" cy="3488050"/>
            <a:chOff x="0" y="0"/>
            <a:chExt cx="812800" cy="812800"/>
          </a:xfrm>
        </p:grpSpPr>
        <p:sp>
          <p:nvSpPr>
            <p:cNvPr id="594" name="Google Shape;594;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txBox="1"/>
            <p:nvPr/>
          </p:nvSpPr>
          <p:spPr>
            <a:xfrm>
              <a:off x="76200" y="66675"/>
              <a:ext cx="660400" cy="669925"/>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6" name="Google Shape;596;p38"/>
          <p:cNvGrpSpPr/>
          <p:nvPr/>
        </p:nvGrpSpPr>
        <p:grpSpPr>
          <a:xfrm>
            <a:off x="7399975" y="3108457"/>
            <a:ext cx="3488050" cy="3488050"/>
            <a:chOff x="0" y="0"/>
            <a:chExt cx="812800" cy="812800"/>
          </a:xfrm>
        </p:grpSpPr>
        <p:sp>
          <p:nvSpPr>
            <p:cNvPr id="597" name="Google Shape;597;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txBox="1"/>
            <p:nvPr/>
          </p:nvSpPr>
          <p:spPr>
            <a:xfrm>
              <a:off x="76200" y="66675"/>
              <a:ext cx="660400" cy="669925"/>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9" name="Google Shape;599;p38"/>
          <p:cNvGrpSpPr/>
          <p:nvPr/>
        </p:nvGrpSpPr>
        <p:grpSpPr>
          <a:xfrm>
            <a:off x="13211323" y="5818253"/>
            <a:ext cx="3488050" cy="3488050"/>
            <a:chOff x="0" y="0"/>
            <a:chExt cx="812800" cy="812800"/>
          </a:xfrm>
        </p:grpSpPr>
        <p:sp>
          <p:nvSpPr>
            <p:cNvPr id="600" name="Google Shape;600;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txBox="1"/>
            <p:nvPr/>
          </p:nvSpPr>
          <p:spPr>
            <a:xfrm>
              <a:off x="76200" y="66675"/>
              <a:ext cx="660400" cy="669925"/>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2" name="Google Shape;602;p38"/>
          <p:cNvGrpSpPr/>
          <p:nvPr/>
        </p:nvGrpSpPr>
        <p:grpSpPr>
          <a:xfrm>
            <a:off x="1144522" y="4572757"/>
            <a:ext cx="4378132" cy="743460"/>
            <a:chOff x="0" y="-9525"/>
            <a:chExt cx="2449323" cy="415925"/>
          </a:xfrm>
        </p:grpSpPr>
        <p:sp>
          <p:nvSpPr>
            <p:cNvPr id="603" name="Google Shape;603;p38"/>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txBox="1"/>
            <p:nvPr/>
          </p:nvSpPr>
          <p:spPr>
            <a:xfrm>
              <a:off x="0" y="-9525"/>
              <a:ext cx="2449323" cy="415925"/>
            </a:xfrm>
            <a:prstGeom prst="rect">
              <a:avLst/>
            </a:prstGeom>
            <a:noFill/>
            <a:ln>
              <a:noFill/>
            </a:ln>
          </p:spPr>
          <p:txBody>
            <a:bodyPr anchorCtr="0" anchor="ctr" bIns="50800" lIns="50800" spcFirstLastPara="1" rIns="50800" wrap="square" tIns="50800">
              <a:noAutofit/>
            </a:bodyPr>
            <a:lstStyle/>
            <a:p>
              <a:pPr indent="0" lvl="0" marL="0" marR="0" rtl="0" algn="ctr">
                <a:lnSpc>
                  <a:spcPct val="122008"/>
                </a:lnSpc>
                <a:spcBef>
                  <a:spcPts val="0"/>
                </a:spcBef>
                <a:spcAft>
                  <a:spcPts val="0"/>
                </a:spcAft>
                <a:buNone/>
              </a:pPr>
              <a:r>
                <a:rPr lang="en-US" sz="2699">
                  <a:solidFill>
                    <a:srgbClr val="282828"/>
                  </a:solidFill>
                  <a:latin typeface="Asap Medium"/>
                  <a:ea typeface="Asap Medium"/>
                  <a:cs typeface="Asap Medium"/>
                  <a:sym typeface="Asap Medium"/>
                </a:rPr>
                <a:t>Concept</a:t>
              </a:r>
              <a:endParaRPr sz="2699">
                <a:solidFill>
                  <a:srgbClr val="282828"/>
                </a:solidFill>
                <a:latin typeface="Asap Medium"/>
                <a:ea typeface="Asap Medium"/>
                <a:cs typeface="Asap Medium"/>
                <a:sym typeface="Asap Medium"/>
              </a:endParaRPr>
            </a:p>
          </p:txBody>
        </p:sp>
      </p:grpSp>
      <p:grpSp>
        <p:nvGrpSpPr>
          <p:cNvPr id="605" name="Google Shape;605;p38"/>
          <p:cNvGrpSpPr/>
          <p:nvPr/>
        </p:nvGrpSpPr>
        <p:grpSpPr>
          <a:xfrm>
            <a:off x="6954934" y="6978838"/>
            <a:ext cx="4378132" cy="743460"/>
            <a:chOff x="0" y="-9525"/>
            <a:chExt cx="2449323" cy="415925"/>
          </a:xfrm>
        </p:grpSpPr>
        <p:sp>
          <p:nvSpPr>
            <p:cNvPr id="606" name="Google Shape;606;p38"/>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txBox="1"/>
            <p:nvPr/>
          </p:nvSpPr>
          <p:spPr>
            <a:xfrm>
              <a:off x="0" y="-9525"/>
              <a:ext cx="2449323" cy="415925"/>
            </a:xfrm>
            <a:prstGeom prst="rect">
              <a:avLst/>
            </a:prstGeom>
            <a:noFill/>
            <a:ln>
              <a:noFill/>
            </a:ln>
          </p:spPr>
          <p:txBody>
            <a:bodyPr anchorCtr="0" anchor="ctr" bIns="50800" lIns="50800" spcFirstLastPara="1" rIns="50800" wrap="square" tIns="50800">
              <a:noAutofit/>
            </a:bodyPr>
            <a:lstStyle/>
            <a:p>
              <a:pPr indent="0" lvl="0" marL="0" rtl="0" algn="ctr">
                <a:lnSpc>
                  <a:spcPct val="122008"/>
                </a:lnSpc>
                <a:spcBef>
                  <a:spcPts val="0"/>
                </a:spcBef>
                <a:spcAft>
                  <a:spcPts val="0"/>
                </a:spcAft>
                <a:buClr>
                  <a:schemeClr val="dk1"/>
                </a:buClr>
                <a:buFont typeface="Arial"/>
                <a:buNone/>
              </a:pPr>
              <a:r>
                <a:rPr lang="en-US" sz="2699">
                  <a:solidFill>
                    <a:srgbClr val="282828"/>
                  </a:solidFill>
                  <a:latin typeface="Asap Medium"/>
                  <a:ea typeface="Asap Medium"/>
                  <a:cs typeface="Asap Medium"/>
                  <a:sym typeface="Asap Medium"/>
                </a:rPr>
                <a:t>Format</a:t>
              </a:r>
              <a:endParaRPr/>
            </a:p>
          </p:txBody>
        </p:sp>
      </p:grpSp>
      <p:grpSp>
        <p:nvGrpSpPr>
          <p:cNvPr id="608" name="Google Shape;608;p38"/>
          <p:cNvGrpSpPr/>
          <p:nvPr/>
        </p:nvGrpSpPr>
        <p:grpSpPr>
          <a:xfrm>
            <a:off x="12766282" y="4644956"/>
            <a:ext cx="4378132" cy="743460"/>
            <a:chOff x="0" y="-9525"/>
            <a:chExt cx="2449323" cy="415925"/>
          </a:xfrm>
        </p:grpSpPr>
        <p:sp>
          <p:nvSpPr>
            <p:cNvPr id="609" name="Google Shape;609;p38"/>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txBox="1"/>
            <p:nvPr/>
          </p:nvSpPr>
          <p:spPr>
            <a:xfrm>
              <a:off x="0" y="-9525"/>
              <a:ext cx="2449323" cy="415925"/>
            </a:xfrm>
            <a:prstGeom prst="rect">
              <a:avLst/>
            </a:prstGeom>
            <a:noFill/>
            <a:ln>
              <a:noFill/>
            </a:ln>
          </p:spPr>
          <p:txBody>
            <a:bodyPr anchorCtr="0" anchor="ctr" bIns="50800" lIns="50800" spcFirstLastPara="1" rIns="50800" wrap="square" tIns="50800">
              <a:noAutofit/>
            </a:bodyPr>
            <a:lstStyle/>
            <a:p>
              <a:pPr indent="0" lvl="0" marL="0" marR="0" rtl="0" algn="ctr">
                <a:lnSpc>
                  <a:spcPct val="122008"/>
                </a:lnSpc>
                <a:spcBef>
                  <a:spcPts val="0"/>
                </a:spcBef>
                <a:spcAft>
                  <a:spcPts val="0"/>
                </a:spcAft>
                <a:buNone/>
              </a:pPr>
              <a:r>
                <a:rPr lang="en-US" sz="2699">
                  <a:solidFill>
                    <a:srgbClr val="282828"/>
                  </a:solidFill>
                  <a:latin typeface="Asap Medium"/>
                  <a:ea typeface="Asap Medium"/>
                  <a:cs typeface="Asap Medium"/>
                  <a:sym typeface="Asap Medium"/>
                </a:rPr>
                <a:t>Critical Assumption</a:t>
              </a:r>
              <a:endParaRPr/>
            </a:p>
          </p:txBody>
        </p:sp>
      </p:grpSp>
      <p:sp>
        <p:nvSpPr>
          <p:cNvPr id="611" name="Google Shape;611;p38"/>
          <p:cNvSpPr txBox="1"/>
          <p:nvPr/>
        </p:nvSpPr>
        <p:spPr>
          <a:xfrm>
            <a:off x="885228" y="2615692"/>
            <a:ext cx="4723200" cy="26043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US" sz="2400">
                <a:solidFill>
                  <a:srgbClr val="282828"/>
                </a:solidFill>
                <a:latin typeface="Asap"/>
                <a:ea typeface="Asap"/>
                <a:cs typeface="Asap"/>
                <a:sym typeface="Asap"/>
              </a:rPr>
              <a:t>An application to match struggling students with </a:t>
            </a:r>
            <a:r>
              <a:rPr b="1" lang="en-US" sz="2400">
                <a:solidFill>
                  <a:srgbClr val="282828"/>
                </a:solidFill>
                <a:latin typeface="Asap"/>
                <a:ea typeface="Asap"/>
                <a:cs typeface="Asap"/>
                <a:sym typeface="Asap"/>
              </a:rPr>
              <a:t>student tutors who have taken the class</a:t>
            </a:r>
            <a:r>
              <a:rPr lang="en-US" sz="2400">
                <a:solidFill>
                  <a:srgbClr val="282828"/>
                </a:solidFill>
                <a:latin typeface="Asap"/>
                <a:ea typeface="Asap"/>
                <a:cs typeface="Asap"/>
                <a:sym typeface="Asap"/>
              </a:rPr>
              <a:t> and can work around a </a:t>
            </a:r>
            <a:r>
              <a:rPr b="1" lang="en-US" sz="2400">
                <a:solidFill>
                  <a:srgbClr val="282828"/>
                </a:solidFill>
                <a:latin typeface="Asap"/>
                <a:ea typeface="Asap"/>
                <a:cs typeface="Asap"/>
                <a:sym typeface="Asap"/>
              </a:rPr>
              <a:t>busy schedule</a:t>
            </a:r>
            <a:r>
              <a:rPr lang="en-US" sz="2400">
                <a:solidFill>
                  <a:srgbClr val="282828"/>
                </a:solidFill>
                <a:latin typeface="Asap"/>
                <a:ea typeface="Asap"/>
                <a:cs typeface="Asap"/>
                <a:sym typeface="Asap"/>
              </a:rPr>
              <a:t>.</a:t>
            </a:r>
            <a:endParaRPr sz="1800">
              <a:solidFill>
                <a:schemeClr val="dk1"/>
              </a:solidFill>
            </a:endParaRPr>
          </a:p>
          <a:p>
            <a:pPr indent="0" lvl="0" marL="0" marR="0" rtl="0" algn="ctr">
              <a:lnSpc>
                <a:spcPct val="121000"/>
              </a:lnSpc>
              <a:spcBef>
                <a:spcPts val="0"/>
              </a:spcBef>
              <a:spcAft>
                <a:spcPts val="0"/>
              </a:spcAft>
              <a:buNone/>
            </a:pPr>
            <a:r>
              <a:t/>
            </a:r>
            <a:endParaRPr sz="2400">
              <a:solidFill>
                <a:schemeClr val="dk1"/>
              </a:solidFill>
              <a:latin typeface="Asap"/>
              <a:ea typeface="Asap"/>
              <a:cs typeface="Asap"/>
              <a:sym typeface="Asap"/>
            </a:endParaRPr>
          </a:p>
          <a:p>
            <a:pPr indent="0" lvl="0" marL="0" marR="0" rtl="0" algn="ctr">
              <a:lnSpc>
                <a:spcPct val="121000"/>
              </a:lnSpc>
              <a:spcBef>
                <a:spcPts val="0"/>
              </a:spcBef>
              <a:spcAft>
                <a:spcPts val="0"/>
              </a:spcAft>
              <a:buNone/>
            </a:pPr>
            <a:r>
              <a:t/>
            </a:r>
            <a:endParaRPr sz="2400">
              <a:solidFill>
                <a:srgbClr val="282828"/>
              </a:solidFill>
              <a:latin typeface="Asap"/>
              <a:ea typeface="Asap"/>
              <a:cs typeface="Asap"/>
              <a:sym typeface="Asap"/>
            </a:endParaRPr>
          </a:p>
        </p:txBody>
      </p:sp>
      <p:sp>
        <p:nvSpPr>
          <p:cNvPr id="612" name="Google Shape;612;p38"/>
          <p:cNvSpPr txBox="1"/>
          <p:nvPr/>
        </p:nvSpPr>
        <p:spPr>
          <a:xfrm>
            <a:off x="12592855" y="2615692"/>
            <a:ext cx="4723200" cy="16440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400">
                <a:solidFill>
                  <a:schemeClr val="dk1"/>
                </a:solidFill>
                <a:latin typeface="Asap"/>
                <a:ea typeface="Asap"/>
                <a:cs typeface="Asap"/>
                <a:sym typeface="Asap"/>
              </a:rPr>
              <a:t>College students want to be tutored by someone who has </a:t>
            </a:r>
            <a:r>
              <a:rPr b="1" lang="en-US" sz="2400">
                <a:solidFill>
                  <a:schemeClr val="dk1"/>
                </a:solidFill>
                <a:latin typeface="Asap"/>
                <a:ea typeface="Asap"/>
                <a:cs typeface="Asap"/>
                <a:sym typeface="Asap"/>
              </a:rPr>
              <a:t>experience with a class they’re struggling with</a:t>
            </a:r>
            <a:r>
              <a:rPr lang="en-US" sz="2400">
                <a:solidFill>
                  <a:schemeClr val="dk1"/>
                </a:solidFill>
                <a:latin typeface="Asap"/>
                <a:ea typeface="Asap"/>
                <a:cs typeface="Asap"/>
                <a:sym typeface="Asap"/>
              </a:rPr>
              <a:t>.</a:t>
            </a:r>
            <a:endParaRPr sz="2400">
              <a:solidFill>
                <a:srgbClr val="282828"/>
              </a:solidFill>
              <a:latin typeface="Asap"/>
              <a:ea typeface="Asap"/>
              <a:cs typeface="Asap"/>
              <a:sym typeface="Asap"/>
            </a:endParaRPr>
          </a:p>
        </p:txBody>
      </p:sp>
      <p:sp>
        <p:nvSpPr>
          <p:cNvPr id="613" name="Google Shape;613;p38"/>
          <p:cNvSpPr txBox="1"/>
          <p:nvPr/>
        </p:nvSpPr>
        <p:spPr>
          <a:xfrm>
            <a:off x="6961170" y="7851775"/>
            <a:ext cx="4365600" cy="1639200"/>
          </a:xfrm>
          <a:prstGeom prst="rect">
            <a:avLst/>
          </a:prstGeom>
          <a:noFill/>
          <a:ln>
            <a:noFill/>
          </a:ln>
        </p:spPr>
        <p:txBody>
          <a:bodyPr anchorCtr="0" anchor="t" bIns="0" lIns="0" spcFirstLastPara="1" rIns="0" wrap="square" tIns="0">
            <a:spAutoFit/>
          </a:bodyPr>
          <a:lstStyle/>
          <a:p>
            <a:pPr indent="0" lvl="0" marL="0" rtl="0" algn="ctr">
              <a:lnSpc>
                <a:spcPct val="121000"/>
              </a:lnSpc>
              <a:spcBef>
                <a:spcPts val="0"/>
              </a:spcBef>
              <a:spcAft>
                <a:spcPts val="0"/>
              </a:spcAft>
              <a:buClr>
                <a:schemeClr val="dk1"/>
              </a:buClr>
              <a:buFont typeface="Arial"/>
              <a:buNone/>
            </a:pPr>
            <a:r>
              <a:rPr lang="en-US" sz="2300">
                <a:solidFill>
                  <a:srgbClr val="282828"/>
                </a:solidFill>
                <a:latin typeface="Asap"/>
                <a:ea typeface="Asap"/>
                <a:cs typeface="Asap"/>
                <a:sym typeface="Asap"/>
              </a:rPr>
              <a:t>A Google Form </a:t>
            </a:r>
            <a:r>
              <a:rPr lang="en-US" sz="2300">
                <a:solidFill>
                  <a:schemeClr val="dk1"/>
                </a:solidFill>
                <a:latin typeface="Asap"/>
                <a:ea typeface="Asap"/>
                <a:cs typeface="Asap"/>
                <a:sym typeface="Asap"/>
              </a:rPr>
              <a:t>with questions about needs for a tutor and schedule, followed by a fake </a:t>
            </a:r>
            <a:r>
              <a:rPr b="1" lang="en-US" sz="2300">
                <a:solidFill>
                  <a:schemeClr val="dk1"/>
                </a:solidFill>
                <a:latin typeface="Asap"/>
                <a:ea typeface="Asap"/>
                <a:cs typeface="Asap"/>
                <a:sym typeface="Asap"/>
              </a:rPr>
              <a:t>“matches” page</a:t>
            </a:r>
            <a:r>
              <a:rPr lang="en-US" sz="2300">
                <a:solidFill>
                  <a:schemeClr val="dk1"/>
                </a:solidFill>
                <a:latin typeface="Asap"/>
                <a:ea typeface="Asap"/>
                <a:cs typeface="Asap"/>
                <a:sym typeface="Asap"/>
              </a:rPr>
              <a:t> </a:t>
            </a:r>
            <a:endParaRPr sz="1700"/>
          </a:p>
        </p:txBody>
      </p:sp>
      <p:sp>
        <p:nvSpPr>
          <p:cNvPr id="614" name="Google Shape;614;p38"/>
          <p:cNvSpPr txBox="1"/>
          <p:nvPr/>
        </p:nvSpPr>
        <p:spPr>
          <a:xfrm>
            <a:off x="469537" y="519669"/>
            <a:ext cx="17349000" cy="1308300"/>
          </a:xfrm>
          <a:prstGeom prst="rect">
            <a:avLst/>
          </a:prstGeom>
          <a:noFill/>
          <a:ln>
            <a:noFill/>
          </a:ln>
        </p:spPr>
        <p:txBody>
          <a:bodyPr anchorCtr="0" anchor="t" bIns="0" lIns="0" spcFirstLastPara="1" rIns="0" wrap="square" tIns="0">
            <a:spAutoFit/>
          </a:bodyPr>
          <a:lstStyle/>
          <a:p>
            <a:pPr indent="0" lvl="0" marL="0" marR="0" rtl="0" algn="ctr">
              <a:lnSpc>
                <a:spcPct val="128003"/>
              </a:lnSpc>
              <a:spcBef>
                <a:spcPts val="0"/>
              </a:spcBef>
              <a:spcAft>
                <a:spcPts val="0"/>
              </a:spcAft>
              <a:buNone/>
            </a:pPr>
            <a:r>
              <a:rPr b="1" lang="en-US" sz="8499">
                <a:solidFill>
                  <a:srgbClr val="282828"/>
                </a:solidFill>
                <a:latin typeface="Poppins"/>
                <a:ea typeface="Poppins"/>
                <a:cs typeface="Poppins"/>
                <a:sym typeface="Poppins"/>
              </a:rPr>
              <a:t>PROTOTYPE 3: PEER TUTORING</a:t>
            </a:r>
            <a:endParaRPr/>
          </a:p>
        </p:txBody>
      </p:sp>
      <p:pic>
        <p:nvPicPr>
          <p:cNvPr id="615" name="Google Shape;615;p38"/>
          <p:cNvPicPr preferRelativeResize="0"/>
          <p:nvPr/>
        </p:nvPicPr>
        <p:blipFill>
          <a:blip r:embed="rId3">
            <a:alphaModFix/>
          </a:blip>
          <a:stretch>
            <a:fillRect/>
          </a:stretch>
        </p:blipFill>
        <p:spPr>
          <a:xfrm>
            <a:off x="1643854" y="5872530"/>
            <a:ext cx="3379500" cy="3379500"/>
          </a:xfrm>
          <a:prstGeom prst="ellipse">
            <a:avLst/>
          </a:prstGeom>
          <a:noFill/>
          <a:ln>
            <a:noFill/>
          </a:ln>
        </p:spPr>
      </p:pic>
      <p:pic>
        <p:nvPicPr>
          <p:cNvPr id="616" name="Google Shape;616;p38"/>
          <p:cNvPicPr preferRelativeResize="0"/>
          <p:nvPr/>
        </p:nvPicPr>
        <p:blipFill>
          <a:blip r:embed="rId4">
            <a:alphaModFix/>
          </a:blip>
          <a:stretch>
            <a:fillRect/>
          </a:stretch>
        </p:blipFill>
        <p:spPr>
          <a:xfrm>
            <a:off x="7357500" y="3246877"/>
            <a:ext cx="3659700" cy="3186000"/>
          </a:xfrm>
          <a:prstGeom prst="ellipse">
            <a:avLst/>
          </a:prstGeom>
          <a:noFill/>
          <a:ln>
            <a:noFill/>
          </a:ln>
        </p:spPr>
      </p:pic>
      <p:pic>
        <p:nvPicPr>
          <p:cNvPr id="617" name="Google Shape;617;p38"/>
          <p:cNvPicPr preferRelativeResize="0"/>
          <p:nvPr/>
        </p:nvPicPr>
        <p:blipFill>
          <a:blip r:embed="rId5">
            <a:alphaModFix/>
          </a:blip>
          <a:stretch>
            <a:fillRect/>
          </a:stretch>
        </p:blipFill>
        <p:spPr>
          <a:xfrm>
            <a:off x="13210402" y="5796786"/>
            <a:ext cx="3659700" cy="35310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grpSp>
        <p:nvGrpSpPr>
          <p:cNvPr id="220" name="Google Shape;220;p12"/>
          <p:cNvGrpSpPr/>
          <p:nvPr/>
        </p:nvGrpSpPr>
        <p:grpSpPr>
          <a:xfrm>
            <a:off x="623437" y="594207"/>
            <a:ext cx="17041122" cy="1481639"/>
            <a:chOff x="514536" y="1250125"/>
            <a:chExt cx="7128089" cy="1140600"/>
          </a:xfrm>
        </p:grpSpPr>
        <p:sp>
          <p:nvSpPr>
            <p:cNvPr id="221" name="Google Shape;221;p12"/>
            <p:cNvSpPr/>
            <p:nvPr/>
          </p:nvSpPr>
          <p:spPr>
            <a:xfrm>
              <a:off x="515525" y="1250125"/>
              <a:ext cx="7127100" cy="1140600"/>
            </a:xfrm>
            <a:prstGeom prst="rect">
              <a:avLst/>
            </a:prstGeom>
            <a:solidFill>
              <a:schemeClr val="accent6"/>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2100">
                <a:latin typeface="Didact Gothic"/>
                <a:ea typeface="Didact Gothic"/>
                <a:cs typeface="Didact Gothic"/>
                <a:sym typeface="Didact Gothic"/>
              </a:endParaRPr>
            </a:p>
          </p:txBody>
        </p:sp>
        <p:pic>
          <p:nvPicPr>
            <p:cNvPr id="222" name="Google Shape;222;p12"/>
            <p:cNvPicPr preferRelativeResize="0"/>
            <p:nvPr/>
          </p:nvPicPr>
          <p:blipFill rotWithShape="1">
            <a:blip r:embed="rId3">
              <a:alphaModFix amt="20000"/>
            </a:blip>
            <a:srcRect b="106" l="20300" r="24035" t="23673"/>
            <a:stretch/>
          </p:blipFill>
          <p:spPr>
            <a:xfrm rot="5400000">
              <a:off x="3510692" y="-1746031"/>
              <a:ext cx="1131827" cy="7124139"/>
            </a:xfrm>
            <a:custGeom>
              <a:rect b="b" l="l" r="r" t="t"/>
              <a:pathLst>
                <a:path extrusionOk="0" h="9312600" w="3836700">
                  <a:moveTo>
                    <a:pt x="0" y="9312600"/>
                  </a:moveTo>
                  <a:lnTo>
                    <a:pt x="0" y="0"/>
                  </a:lnTo>
                  <a:lnTo>
                    <a:pt x="3836700" y="0"/>
                  </a:lnTo>
                  <a:lnTo>
                    <a:pt x="3836700" y="9312600"/>
                  </a:lnTo>
                  <a:close/>
                </a:path>
              </a:pathLst>
            </a:custGeom>
            <a:noFill/>
            <a:ln>
              <a:noFill/>
            </a:ln>
          </p:spPr>
        </p:pic>
      </p:grpSp>
      <p:sp>
        <p:nvSpPr>
          <p:cNvPr id="223" name="Google Shape;223;p12"/>
          <p:cNvSpPr txBox="1"/>
          <p:nvPr>
            <p:ph type="title"/>
          </p:nvPr>
        </p:nvSpPr>
        <p:spPr>
          <a:xfrm>
            <a:off x="642338" y="634612"/>
            <a:ext cx="17041200" cy="140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500"/>
              <a:buNone/>
            </a:pPr>
            <a:r>
              <a:rPr lang="en-US"/>
              <a:t>Meet the Team!</a:t>
            </a:r>
            <a:endParaRPr/>
          </a:p>
        </p:txBody>
      </p:sp>
      <p:pic>
        <p:nvPicPr>
          <p:cNvPr id="224" name="Google Shape;224;p12"/>
          <p:cNvPicPr preferRelativeResize="0"/>
          <p:nvPr/>
        </p:nvPicPr>
        <p:blipFill>
          <a:blip r:embed="rId4">
            <a:alphaModFix/>
          </a:blip>
          <a:stretch>
            <a:fillRect/>
          </a:stretch>
        </p:blipFill>
        <p:spPr>
          <a:xfrm>
            <a:off x="13404038" y="2823431"/>
            <a:ext cx="3524400" cy="3590100"/>
          </a:xfrm>
          <a:prstGeom prst="ellipse">
            <a:avLst/>
          </a:prstGeom>
          <a:noFill/>
          <a:ln cap="flat" cmpd="sng" w="19050">
            <a:solidFill>
              <a:schemeClr val="accent6"/>
            </a:solidFill>
            <a:prstDash val="solid"/>
            <a:round/>
            <a:headEnd len="sm" w="sm" type="none"/>
            <a:tailEnd len="sm" w="sm" type="none"/>
          </a:ln>
        </p:spPr>
      </p:pic>
      <p:pic>
        <p:nvPicPr>
          <p:cNvPr id="225" name="Google Shape;225;p12"/>
          <p:cNvPicPr preferRelativeResize="0"/>
          <p:nvPr/>
        </p:nvPicPr>
        <p:blipFill rotWithShape="1">
          <a:blip r:embed="rId5">
            <a:alphaModFix/>
          </a:blip>
          <a:srcRect b="36834" l="24513" r="18622" t="17953"/>
          <a:stretch/>
        </p:blipFill>
        <p:spPr>
          <a:xfrm>
            <a:off x="4974375" y="2824013"/>
            <a:ext cx="3561000" cy="3590100"/>
          </a:xfrm>
          <a:prstGeom prst="ellipse">
            <a:avLst/>
          </a:prstGeom>
          <a:noFill/>
          <a:ln cap="flat" cmpd="sng" w="19050">
            <a:solidFill>
              <a:schemeClr val="accent1"/>
            </a:solidFill>
            <a:prstDash val="solid"/>
            <a:round/>
            <a:headEnd len="sm" w="sm" type="none"/>
            <a:tailEnd len="sm" w="sm" type="none"/>
          </a:ln>
        </p:spPr>
      </p:pic>
      <p:pic>
        <p:nvPicPr>
          <p:cNvPr id="226" name="Google Shape;226;p12"/>
          <p:cNvPicPr preferRelativeResize="0"/>
          <p:nvPr/>
        </p:nvPicPr>
        <p:blipFill rotWithShape="1">
          <a:blip r:embed="rId6">
            <a:alphaModFix/>
          </a:blip>
          <a:srcRect b="32614" l="22551" r="23548" t="9874"/>
          <a:stretch/>
        </p:blipFill>
        <p:spPr>
          <a:xfrm>
            <a:off x="9170963" y="2798025"/>
            <a:ext cx="3561000" cy="3798900"/>
          </a:xfrm>
          <a:prstGeom prst="ellipse">
            <a:avLst/>
          </a:prstGeom>
          <a:noFill/>
          <a:ln cap="flat" cmpd="sng" w="19050">
            <a:solidFill>
              <a:schemeClr val="accent2"/>
            </a:solidFill>
            <a:prstDash val="solid"/>
            <a:round/>
            <a:headEnd len="sm" w="sm" type="none"/>
            <a:tailEnd len="sm" w="sm" type="none"/>
          </a:ln>
        </p:spPr>
      </p:pic>
      <p:pic>
        <p:nvPicPr>
          <p:cNvPr id="227" name="Google Shape;227;p12"/>
          <p:cNvPicPr preferRelativeResize="0"/>
          <p:nvPr/>
        </p:nvPicPr>
        <p:blipFill>
          <a:blip r:embed="rId7">
            <a:alphaModFix/>
          </a:blip>
          <a:stretch>
            <a:fillRect/>
          </a:stretch>
        </p:blipFill>
        <p:spPr>
          <a:xfrm>
            <a:off x="1077263" y="2863913"/>
            <a:ext cx="3485400" cy="3590100"/>
          </a:xfrm>
          <a:prstGeom prst="ellipse">
            <a:avLst/>
          </a:prstGeom>
          <a:noFill/>
          <a:ln cap="flat" cmpd="sng" w="19050">
            <a:solidFill>
              <a:schemeClr val="accent3"/>
            </a:solidFill>
            <a:prstDash val="solid"/>
            <a:round/>
            <a:headEnd len="sm" w="sm" type="none"/>
            <a:tailEnd len="sm" w="sm" type="none"/>
          </a:ln>
        </p:spPr>
      </p:pic>
      <p:sp>
        <p:nvSpPr>
          <p:cNvPr id="228" name="Google Shape;228;p12"/>
          <p:cNvSpPr txBox="1"/>
          <p:nvPr>
            <p:ph idx="2" type="body"/>
          </p:nvPr>
        </p:nvSpPr>
        <p:spPr>
          <a:xfrm>
            <a:off x="756638" y="6705075"/>
            <a:ext cx="4348500" cy="23937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b="1" lang="en-US" sz="2700"/>
              <a:t>Jennifer Lew (</a:t>
            </a:r>
            <a:r>
              <a:rPr b="1" lang="en-US" sz="2900"/>
              <a:t>’26)</a:t>
            </a:r>
            <a:r>
              <a:rPr b="1" lang="en-US" sz="2700"/>
              <a:t> </a:t>
            </a:r>
            <a:r>
              <a:rPr lang="en-US" sz="2700"/>
              <a:t>                                                                       Computer Science (AI)                   Palos Verdes, CA                                    </a:t>
            </a:r>
            <a:endParaRPr sz="2700"/>
          </a:p>
        </p:txBody>
      </p:sp>
      <p:sp>
        <p:nvSpPr>
          <p:cNvPr id="229" name="Google Shape;229;p12"/>
          <p:cNvSpPr txBox="1"/>
          <p:nvPr>
            <p:ph idx="2" type="body"/>
          </p:nvPr>
        </p:nvSpPr>
        <p:spPr>
          <a:xfrm>
            <a:off x="8535113" y="6734400"/>
            <a:ext cx="4463100" cy="22029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b="1" lang="en-US" sz="2700"/>
              <a:t>Meghana Paturu (</a:t>
            </a:r>
            <a:r>
              <a:rPr b="1" lang="en-US" sz="2900"/>
              <a:t>’26)</a:t>
            </a:r>
            <a:r>
              <a:rPr lang="en-US" sz="2700"/>
              <a:t>                                                                         Computer Science (HCI) &amp; Economics                                     Belle Mead, NJ                                   </a:t>
            </a:r>
            <a:endParaRPr sz="2700"/>
          </a:p>
        </p:txBody>
      </p:sp>
      <p:sp>
        <p:nvSpPr>
          <p:cNvPr id="230" name="Google Shape;230;p12"/>
          <p:cNvSpPr txBox="1"/>
          <p:nvPr>
            <p:ph idx="2" type="body"/>
          </p:nvPr>
        </p:nvSpPr>
        <p:spPr>
          <a:xfrm>
            <a:off x="12668288" y="6745463"/>
            <a:ext cx="4722300" cy="23937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b="1" lang="en-US" sz="2900"/>
              <a:t>Jonah Blaydes-Greenberg (’26)  </a:t>
            </a:r>
            <a:r>
              <a:rPr lang="en-US" sz="2900"/>
              <a:t>                                                                          Computer Science (HCI) &amp; Music                                           Los Altos, CA       </a:t>
            </a:r>
            <a:r>
              <a:rPr lang="en-US" sz="3000"/>
              <a:t>                          </a:t>
            </a:r>
            <a:endParaRPr sz="3000"/>
          </a:p>
        </p:txBody>
      </p:sp>
      <p:sp>
        <p:nvSpPr>
          <p:cNvPr id="231" name="Google Shape;231;p12"/>
          <p:cNvSpPr txBox="1"/>
          <p:nvPr>
            <p:ph idx="2" type="body"/>
          </p:nvPr>
        </p:nvSpPr>
        <p:spPr>
          <a:xfrm>
            <a:off x="4562400" y="6745463"/>
            <a:ext cx="4348500" cy="23937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b="1" lang="en-US" sz="2700"/>
              <a:t>Alex Yansouni (</a:t>
            </a:r>
            <a:r>
              <a:rPr b="1" lang="en-US" sz="2900"/>
              <a:t>’26)</a:t>
            </a:r>
            <a:r>
              <a:rPr b="1" lang="en-US" sz="2700"/>
              <a:t> </a:t>
            </a:r>
            <a:r>
              <a:rPr lang="en-US" sz="2700"/>
              <a:t>                                                                       Computer Science (HCI)                   Los Altos, CA                                    </a:t>
            </a:r>
            <a:endParaRPr sz="2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21" name="Shape 621"/>
        <p:cNvGrpSpPr/>
        <p:nvPr/>
      </p:nvGrpSpPr>
      <p:grpSpPr>
        <a:xfrm>
          <a:off x="0" y="0"/>
          <a:ext cx="0" cy="0"/>
          <a:chOff x="0" y="0"/>
          <a:chExt cx="0" cy="0"/>
        </a:xfrm>
      </p:grpSpPr>
      <p:pic>
        <p:nvPicPr>
          <p:cNvPr id="622" name="Google Shape;622;p39"/>
          <p:cNvPicPr preferRelativeResize="0"/>
          <p:nvPr/>
        </p:nvPicPr>
        <p:blipFill>
          <a:blip r:embed="rId3">
            <a:alphaModFix/>
          </a:blip>
          <a:stretch>
            <a:fillRect/>
          </a:stretch>
        </p:blipFill>
        <p:spPr>
          <a:xfrm>
            <a:off x="407750" y="5557700"/>
            <a:ext cx="5560999" cy="4423700"/>
          </a:xfrm>
          <a:prstGeom prst="rect">
            <a:avLst/>
          </a:prstGeom>
          <a:noFill/>
          <a:ln>
            <a:noFill/>
          </a:ln>
        </p:spPr>
      </p:pic>
      <p:pic>
        <p:nvPicPr>
          <p:cNvPr id="623" name="Google Shape;623;p39"/>
          <p:cNvPicPr preferRelativeResize="0"/>
          <p:nvPr/>
        </p:nvPicPr>
        <p:blipFill>
          <a:blip r:embed="rId4">
            <a:alphaModFix/>
          </a:blip>
          <a:stretch>
            <a:fillRect/>
          </a:stretch>
        </p:blipFill>
        <p:spPr>
          <a:xfrm>
            <a:off x="1206728" y="273649"/>
            <a:ext cx="3963049" cy="5284050"/>
          </a:xfrm>
          <a:prstGeom prst="rect">
            <a:avLst/>
          </a:prstGeom>
          <a:noFill/>
          <a:ln>
            <a:noFill/>
          </a:ln>
        </p:spPr>
      </p:pic>
      <p:sp>
        <p:nvSpPr>
          <p:cNvPr id="624" name="Google Shape;624;p39"/>
          <p:cNvSpPr txBox="1"/>
          <p:nvPr/>
        </p:nvSpPr>
        <p:spPr>
          <a:xfrm>
            <a:off x="9459675" y="676741"/>
            <a:ext cx="8454300" cy="13083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US" sz="8499">
                <a:solidFill>
                  <a:srgbClr val="282828"/>
                </a:solidFill>
                <a:latin typeface="Poppins"/>
                <a:ea typeface="Poppins"/>
                <a:cs typeface="Poppins"/>
                <a:sym typeface="Poppins"/>
              </a:rPr>
              <a:t>TEST RESULTS</a:t>
            </a:r>
            <a:endParaRPr/>
          </a:p>
        </p:txBody>
      </p:sp>
      <p:sp>
        <p:nvSpPr>
          <p:cNvPr id="625" name="Google Shape;625;p39"/>
          <p:cNvSpPr txBox="1"/>
          <p:nvPr/>
        </p:nvSpPr>
        <p:spPr>
          <a:xfrm>
            <a:off x="11116638" y="2964943"/>
            <a:ext cx="3408300" cy="415500"/>
          </a:xfrm>
          <a:prstGeom prst="rect">
            <a:avLst/>
          </a:prstGeom>
          <a:noFill/>
          <a:ln>
            <a:noFill/>
          </a:ln>
        </p:spPr>
        <p:txBody>
          <a:bodyPr anchorCtr="0" anchor="t" bIns="0" lIns="0" spcFirstLastPara="1" rIns="0" wrap="square" tIns="0">
            <a:spAutoFit/>
          </a:bodyPr>
          <a:lstStyle/>
          <a:p>
            <a:pPr indent="0" lvl="0" marL="0" marR="0" rtl="0" algn="l">
              <a:lnSpc>
                <a:spcPct val="122008"/>
              </a:lnSpc>
              <a:spcBef>
                <a:spcPts val="0"/>
              </a:spcBef>
              <a:spcAft>
                <a:spcPts val="0"/>
              </a:spcAft>
              <a:buNone/>
            </a:pPr>
            <a:r>
              <a:rPr b="1" lang="en-US" sz="2699">
                <a:solidFill>
                  <a:srgbClr val="282828"/>
                </a:solidFill>
                <a:latin typeface="Asap"/>
                <a:ea typeface="Asap"/>
                <a:cs typeface="Asap"/>
                <a:sym typeface="Asap"/>
              </a:rPr>
              <a:t>Subject</a:t>
            </a:r>
            <a:endParaRPr/>
          </a:p>
        </p:txBody>
      </p:sp>
      <p:sp>
        <p:nvSpPr>
          <p:cNvPr id="626" name="Google Shape;626;p39"/>
          <p:cNvSpPr txBox="1"/>
          <p:nvPr/>
        </p:nvSpPr>
        <p:spPr>
          <a:xfrm>
            <a:off x="11101456" y="4965515"/>
            <a:ext cx="4070100" cy="415500"/>
          </a:xfrm>
          <a:prstGeom prst="rect">
            <a:avLst/>
          </a:prstGeom>
          <a:noFill/>
          <a:ln>
            <a:noFill/>
          </a:ln>
        </p:spPr>
        <p:txBody>
          <a:bodyPr anchorCtr="0" anchor="t" bIns="0" lIns="0" spcFirstLastPara="1" rIns="0" wrap="square" tIns="0">
            <a:spAutoFit/>
          </a:bodyPr>
          <a:lstStyle/>
          <a:p>
            <a:pPr indent="0" lvl="0" marL="0" marR="0" rtl="0" algn="l">
              <a:lnSpc>
                <a:spcPct val="122008"/>
              </a:lnSpc>
              <a:spcBef>
                <a:spcPts val="0"/>
              </a:spcBef>
              <a:spcAft>
                <a:spcPts val="0"/>
              </a:spcAft>
              <a:buNone/>
            </a:pPr>
            <a:r>
              <a:rPr b="1" lang="en-US" sz="2699">
                <a:solidFill>
                  <a:srgbClr val="282828"/>
                </a:solidFill>
                <a:latin typeface="Asap"/>
                <a:ea typeface="Asap"/>
                <a:cs typeface="Asap"/>
                <a:sym typeface="Asap"/>
              </a:rPr>
              <a:t>The Subject Liked:</a:t>
            </a:r>
            <a:endParaRPr/>
          </a:p>
        </p:txBody>
      </p:sp>
      <p:sp>
        <p:nvSpPr>
          <p:cNvPr id="627" name="Google Shape;627;p39"/>
          <p:cNvSpPr txBox="1"/>
          <p:nvPr/>
        </p:nvSpPr>
        <p:spPr>
          <a:xfrm>
            <a:off x="11116638" y="7671210"/>
            <a:ext cx="4407000" cy="415500"/>
          </a:xfrm>
          <a:prstGeom prst="rect">
            <a:avLst/>
          </a:prstGeom>
          <a:noFill/>
          <a:ln>
            <a:noFill/>
          </a:ln>
        </p:spPr>
        <p:txBody>
          <a:bodyPr anchorCtr="0" anchor="t" bIns="0" lIns="0" spcFirstLastPara="1" rIns="0" wrap="square" tIns="0">
            <a:spAutoFit/>
          </a:bodyPr>
          <a:lstStyle/>
          <a:p>
            <a:pPr indent="0" lvl="0" marL="0" marR="0" rtl="0" algn="l">
              <a:lnSpc>
                <a:spcPct val="122008"/>
              </a:lnSpc>
              <a:spcBef>
                <a:spcPts val="0"/>
              </a:spcBef>
              <a:spcAft>
                <a:spcPts val="0"/>
              </a:spcAft>
              <a:buNone/>
            </a:pPr>
            <a:r>
              <a:rPr b="1" lang="en-US" sz="2699">
                <a:solidFill>
                  <a:srgbClr val="282828"/>
                </a:solidFill>
                <a:latin typeface="Asap"/>
                <a:ea typeface="Asap"/>
                <a:cs typeface="Asap"/>
                <a:sym typeface="Asap"/>
              </a:rPr>
              <a:t>Suggested Improvements:</a:t>
            </a:r>
            <a:endParaRPr/>
          </a:p>
        </p:txBody>
      </p:sp>
      <p:sp>
        <p:nvSpPr>
          <p:cNvPr id="628" name="Google Shape;628;p39"/>
          <p:cNvSpPr txBox="1"/>
          <p:nvPr/>
        </p:nvSpPr>
        <p:spPr>
          <a:xfrm>
            <a:off x="11101456" y="3544570"/>
            <a:ext cx="6294300" cy="77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300">
                <a:solidFill>
                  <a:srgbClr val="282828"/>
                </a:solidFill>
                <a:latin typeface="Asap"/>
                <a:ea typeface="Asap"/>
                <a:cs typeface="Asap"/>
                <a:sym typeface="Asap"/>
              </a:rPr>
              <a:t>A Stanford sophomore who has </a:t>
            </a:r>
            <a:r>
              <a:rPr b="1" lang="en-US" sz="2300">
                <a:solidFill>
                  <a:srgbClr val="282828"/>
                </a:solidFill>
                <a:latin typeface="Asap"/>
                <a:ea typeface="Asap"/>
                <a:cs typeface="Asap"/>
                <a:sym typeface="Asap"/>
              </a:rPr>
              <a:t>sought out student tutors</a:t>
            </a:r>
            <a:r>
              <a:rPr lang="en-US" sz="2300">
                <a:solidFill>
                  <a:srgbClr val="282828"/>
                </a:solidFill>
                <a:latin typeface="Asap"/>
                <a:ea typeface="Asap"/>
                <a:cs typeface="Asap"/>
                <a:sym typeface="Asap"/>
              </a:rPr>
              <a:t> before. </a:t>
            </a:r>
            <a:endParaRPr/>
          </a:p>
        </p:txBody>
      </p:sp>
      <p:sp>
        <p:nvSpPr>
          <p:cNvPr id="629" name="Google Shape;629;p39"/>
          <p:cNvSpPr txBox="1"/>
          <p:nvPr/>
        </p:nvSpPr>
        <p:spPr>
          <a:xfrm>
            <a:off x="11101456" y="5468943"/>
            <a:ext cx="6165900" cy="2053200"/>
          </a:xfrm>
          <a:prstGeom prst="rect">
            <a:avLst/>
          </a:prstGeom>
          <a:noFill/>
          <a:ln>
            <a:noFill/>
          </a:ln>
        </p:spPr>
        <p:txBody>
          <a:bodyPr anchorCtr="0" anchor="t" bIns="0" lIns="0" spcFirstLastPara="1" rIns="0" wrap="square" tIns="0">
            <a:spAutoFit/>
          </a:bodyPr>
          <a:lstStyle/>
          <a:p>
            <a:pPr indent="-374650" lvl="0" marL="457200" marR="0" rtl="0" algn="l">
              <a:lnSpc>
                <a:spcPct val="120000"/>
              </a:lnSpc>
              <a:spcBef>
                <a:spcPts val="0"/>
              </a:spcBef>
              <a:spcAft>
                <a:spcPts val="0"/>
              </a:spcAft>
              <a:buClr>
                <a:srgbClr val="282828"/>
              </a:buClr>
              <a:buSzPts val="2300"/>
              <a:buFont typeface="Asap"/>
              <a:buChar char="●"/>
            </a:pPr>
            <a:r>
              <a:rPr lang="en-US" sz="2300">
                <a:solidFill>
                  <a:srgbClr val="282828"/>
                </a:solidFill>
                <a:latin typeface="Asap"/>
                <a:ea typeface="Asap"/>
                <a:cs typeface="Asap"/>
                <a:sym typeface="Asap"/>
              </a:rPr>
              <a:t>The ability to fill out a schedule and pick session lengths</a:t>
            </a:r>
            <a:endParaRPr sz="2300">
              <a:solidFill>
                <a:srgbClr val="282828"/>
              </a:solidFill>
              <a:latin typeface="Asap"/>
              <a:ea typeface="Asap"/>
              <a:cs typeface="Asap"/>
              <a:sym typeface="Asap"/>
            </a:endParaRPr>
          </a:p>
          <a:p>
            <a:pPr indent="-374650" lvl="0" marL="457200" marR="0" rtl="0" algn="l">
              <a:lnSpc>
                <a:spcPct val="120000"/>
              </a:lnSpc>
              <a:spcBef>
                <a:spcPts val="0"/>
              </a:spcBef>
              <a:spcAft>
                <a:spcPts val="0"/>
              </a:spcAft>
              <a:buClr>
                <a:srgbClr val="282828"/>
              </a:buClr>
              <a:buSzPts val="2300"/>
              <a:buFont typeface="Asap"/>
              <a:buChar char="●"/>
            </a:pPr>
            <a:r>
              <a:rPr lang="en-US" sz="2300">
                <a:solidFill>
                  <a:srgbClr val="282828"/>
                </a:solidFill>
                <a:latin typeface="Asap"/>
                <a:ea typeface="Asap"/>
                <a:cs typeface="Asap"/>
                <a:sym typeface="Asap"/>
              </a:rPr>
              <a:t>Specify which specific classes and content to receive help on</a:t>
            </a:r>
            <a:endParaRPr sz="2300">
              <a:solidFill>
                <a:srgbClr val="282828"/>
              </a:solidFill>
              <a:latin typeface="Asap"/>
              <a:ea typeface="Asap"/>
              <a:cs typeface="Asap"/>
              <a:sym typeface="Asap"/>
            </a:endParaRPr>
          </a:p>
          <a:p>
            <a:pPr indent="0" lvl="0" marL="0" marR="0" rtl="0" algn="l">
              <a:lnSpc>
                <a:spcPct val="120000"/>
              </a:lnSpc>
              <a:spcBef>
                <a:spcPts val="0"/>
              </a:spcBef>
              <a:spcAft>
                <a:spcPts val="0"/>
              </a:spcAft>
              <a:buNone/>
            </a:pPr>
            <a:r>
              <a:t/>
            </a:r>
            <a:endParaRPr sz="2300">
              <a:solidFill>
                <a:srgbClr val="282828"/>
              </a:solidFill>
              <a:latin typeface="Asap"/>
              <a:ea typeface="Asap"/>
              <a:cs typeface="Asap"/>
              <a:sym typeface="Asap"/>
            </a:endParaRPr>
          </a:p>
        </p:txBody>
      </p:sp>
      <p:sp>
        <p:nvSpPr>
          <p:cNvPr id="630" name="Google Shape;630;p39"/>
          <p:cNvSpPr txBox="1"/>
          <p:nvPr/>
        </p:nvSpPr>
        <p:spPr>
          <a:xfrm>
            <a:off x="11101456" y="8250837"/>
            <a:ext cx="6294300" cy="155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200">
                <a:latin typeface="Asap"/>
                <a:ea typeface="Asap"/>
                <a:cs typeface="Asap"/>
                <a:sym typeface="Asap"/>
              </a:rPr>
              <a:t>W</a:t>
            </a:r>
            <a:r>
              <a:rPr lang="en-US" sz="2200">
                <a:latin typeface="Asap"/>
                <a:ea typeface="Asap"/>
                <a:cs typeface="Asap"/>
                <a:sym typeface="Asap"/>
              </a:rPr>
              <a:t>ould not have paid for a session before seeing </a:t>
            </a:r>
            <a:r>
              <a:rPr b="1" lang="en-US" sz="2200">
                <a:latin typeface="Asap"/>
                <a:ea typeface="Asap"/>
                <a:cs typeface="Asap"/>
                <a:sym typeface="Asap"/>
              </a:rPr>
              <a:t>each tutor’s grades in relevant classes</a:t>
            </a:r>
            <a:endParaRPr b="1" sz="2200">
              <a:latin typeface="Asap"/>
              <a:ea typeface="Asap"/>
              <a:cs typeface="Asap"/>
              <a:sym typeface="Asap"/>
            </a:endParaRPr>
          </a:p>
          <a:p>
            <a:pPr indent="0" lvl="0" marL="0" marR="0" rtl="0" algn="l">
              <a:lnSpc>
                <a:spcPct val="120000"/>
              </a:lnSpc>
              <a:spcBef>
                <a:spcPts val="0"/>
              </a:spcBef>
              <a:spcAft>
                <a:spcPts val="0"/>
              </a:spcAft>
              <a:buNone/>
            </a:pPr>
            <a:r>
              <a:rPr lang="en-US" sz="2200">
                <a:latin typeface="Asap"/>
                <a:ea typeface="Asap"/>
                <a:cs typeface="Asap"/>
                <a:sym typeface="Asap"/>
              </a:rPr>
              <a:t>Would appreciate a bio for tutors to describe </a:t>
            </a:r>
            <a:r>
              <a:rPr b="1" lang="en-US" sz="2200">
                <a:latin typeface="Asap"/>
                <a:ea typeface="Asap"/>
                <a:cs typeface="Asap"/>
                <a:sym typeface="Asap"/>
              </a:rPr>
              <a:t>extracurricular qualifications</a:t>
            </a:r>
            <a:endParaRPr b="1" sz="2200">
              <a:latin typeface="Asap"/>
              <a:ea typeface="Asap"/>
              <a:cs typeface="Asap"/>
              <a:sym typeface="Asap"/>
            </a:endParaRPr>
          </a:p>
        </p:txBody>
      </p:sp>
      <p:pic>
        <p:nvPicPr>
          <p:cNvPr id="631" name="Google Shape;631;p39"/>
          <p:cNvPicPr preferRelativeResize="0"/>
          <p:nvPr/>
        </p:nvPicPr>
        <p:blipFill rotWithShape="1">
          <a:blip r:embed="rId5">
            <a:alphaModFix/>
          </a:blip>
          <a:srcRect b="56404" l="16602" r="45309" t="27240"/>
          <a:stretch/>
        </p:blipFill>
        <p:spPr>
          <a:xfrm>
            <a:off x="3036100" y="2802200"/>
            <a:ext cx="6965150" cy="1682500"/>
          </a:xfrm>
          <a:prstGeom prst="rect">
            <a:avLst/>
          </a:prstGeom>
          <a:noFill/>
          <a:ln>
            <a:noFill/>
          </a:ln>
        </p:spPr>
      </p:pic>
      <p:pic>
        <p:nvPicPr>
          <p:cNvPr id="632" name="Google Shape;632;p39"/>
          <p:cNvPicPr preferRelativeResize="0"/>
          <p:nvPr/>
        </p:nvPicPr>
        <p:blipFill rotWithShape="1">
          <a:blip r:embed="rId5">
            <a:alphaModFix/>
          </a:blip>
          <a:srcRect b="42226" l="16602" r="45309" t="48612"/>
          <a:stretch/>
        </p:blipFill>
        <p:spPr>
          <a:xfrm>
            <a:off x="3036100" y="4633763"/>
            <a:ext cx="6965150" cy="942424"/>
          </a:xfrm>
          <a:prstGeom prst="rect">
            <a:avLst/>
          </a:prstGeom>
          <a:noFill/>
          <a:ln>
            <a:noFill/>
          </a:ln>
        </p:spPr>
      </p:pic>
      <p:pic>
        <p:nvPicPr>
          <p:cNvPr id="633" name="Google Shape;633;p39"/>
          <p:cNvPicPr preferRelativeResize="0"/>
          <p:nvPr/>
        </p:nvPicPr>
        <p:blipFill rotWithShape="1">
          <a:blip r:embed="rId5">
            <a:alphaModFix/>
          </a:blip>
          <a:srcRect b="2973" l="25935" r="45308" t="72987"/>
          <a:stretch/>
        </p:blipFill>
        <p:spPr>
          <a:xfrm>
            <a:off x="4742650" y="8250825"/>
            <a:ext cx="5258602" cy="1762501"/>
          </a:xfrm>
          <a:prstGeom prst="rect">
            <a:avLst/>
          </a:prstGeom>
          <a:noFill/>
          <a:ln>
            <a:noFill/>
          </a:ln>
        </p:spPr>
      </p:pic>
      <p:sp>
        <p:nvSpPr>
          <p:cNvPr id="634" name="Google Shape;634;p39"/>
          <p:cNvSpPr/>
          <p:nvPr/>
        </p:nvSpPr>
        <p:spPr>
          <a:xfrm>
            <a:off x="9883989" y="2802198"/>
            <a:ext cx="799522" cy="799522"/>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9883989" y="4776638"/>
            <a:ext cx="798576" cy="7985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9884452" y="8086690"/>
            <a:ext cx="798576" cy="7985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40" name="Shape 640"/>
        <p:cNvGrpSpPr/>
        <p:nvPr/>
      </p:nvGrpSpPr>
      <p:grpSpPr>
        <a:xfrm>
          <a:off x="0" y="0"/>
          <a:ext cx="0" cy="0"/>
          <a:chOff x="0" y="0"/>
          <a:chExt cx="0" cy="0"/>
        </a:xfrm>
      </p:grpSpPr>
      <p:pic>
        <p:nvPicPr>
          <p:cNvPr id="641" name="Google Shape;641;p40"/>
          <p:cNvPicPr preferRelativeResize="0"/>
          <p:nvPr/>
        </p:nvPicPr>
        <p:blipFill>
          <a:blip r:embed="rId3">
            <a:alphaModFix/>
          </a:blip>
          <a:stretch>
            <a:fillRect/>
          </a:stretch>
        </p:blipFill>
        <p:spPr>
          <a:xfrm>
            <a:off x="739801" y="691550"/>
            <a:ext cx="7640575" cy="11143598"/>
          </a:xfrm>
          <a:prstGeom prst="rect">
            <a:avLst/>
          </a:prstGeom>
          <a:noFill/>
          <a:ln>
            <a:noFill/>
          </a:ln>
        </p:spPr>
      </p:pic>
      <p:sp>
        <p:nvSpPr>
          <p:cNvPr id="642" name="Google Shape;642;p40"/>
          <p:cNvSpPr txBox="1"/>
          <p:nvPr/>
        </p:nvSpPr>
        <p:spPr>
          <a:xfrm>
            <a:off x="8829536" y="1211213"/>
            <a:ext cx="8410200" cy="26163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8499">
                <a:solidFill>
                  <a:srgbClr val="282828"/>
                </a:solidFill>
                <a:latin typeface="Poppins"/>
                <a:ea typeface="Poppins"/>
                <a:cs typeface="Poppins"/>
                <a:sym typeface="Poppins"/>
              </a:rPr>
              <a:t>MAIN TAKEAWAYS</a:t>
            </a:r>
            <a:endParaRPr/>
          </a:p>
        </p:txBody>
      </p:sp>
      <p:sp>
        <p:nvSpPr>
          <p:cNvPr id="643" name="Google Shape;643;p40"/>
          <p:cNvSpPr txBox="1"/>
          <p:nvPr/>
        </p:nvSpPr>
        <p:spPr>
          <a:xfrm>
            <a:off x="10059850" y="4155516"/>
            <a:ext cx="7179900" cy="5715300"/>
          </a:xfrm>
          <a:prstGeom prst="rect">
            <a:avLst/>
          </a:prstGeom>
          <a:noFill/>
          <a:ln>
            <a:noFill/>
          </a:ln>
        </p:spPr>
        <p:txBody>
          <a:bodyPr anchorCtr="0" anchor="t" bIns="0" lIns="0" spcFirstLastPara="1" rIns="0" wrap="square" tIns="0">
            <a:spAutoFit/>
          </a:bodyPr>
          <a:lstStyle/>
          <a:p>
            <a:pPr indent="-368300" lvl="0" marL="457200" marR="0" rtl="0" algn="l">
              <a:lnSpc>
                <a:spcPct val="168000"/>
              </a:lnSpc>
              <a:spcBef>
                <a:spcPts val="0"/>
              </a:spcBef>
              <a:spcAft>
                <a:spcPts val="0"/>
              </a:spcAft>
              <a:buClr>
                <a:schemeClr val="dk1"/>
              </a:buClr>
              <a:buSzPts val="2200"/>
              <a:buFont typeface="Asap"/>
              <a:buChar char="●"/>
            </a:pPr>
            <a:r>
              <a:rPr lang="en-US" sz="2200">
                <a:solidFill>
                  <a:schemeClr val="dk1"/>
                </a:solidFill>
                <a:latin typeface="Asap"/>
                <a:ea typeface="Asap"/>
                <a:cs typeface="Asap"/>
                <a:sym typeface="Asap"/>
              </a:rPr>
              <a:t>Students want to be taught by people who are </a:t>
            </a:r>
            <a:r>
              <a:rPr b="1" lang="en-US" sz="2200">
                <a:solidFill>
                  <a:schemeClr val="dk1"/>
                </a:solidFill>
                <a:latin typeface="Asap"/>
                <a:ea typeface="Asap"/>
                <a:cs typeface="Asap"/>
                <a:sym typeface="Asap"/>
              </a:rPr>
              <a:t>familiar with the course</a:t>
            </a:r>
            <a:r>
              <a:rPr lang="en-US" sz="2200">
                <a:solidFill>
                  <a:schemeClr val="dk1"/>
                </a:solidFill>
                <a:latin typeface="Asap"/>
                <a:ea typeface="Asap"/>
                <a:cs typeface="Asap"/>
                <a:sym typeface="Asap"/>
              </a:rPr>
              <a:t>, but won’t trust a tutor they don’t know without seeing </a:t>
            </a:r>
            <a:r>
              <a:rPr b="1" lang="en-US" sz="2200">
                <a:solidFill>
                  <a:schemeClr val="dk1"/>
                </a:solidFill>
                <a:latin typeface="Asap"/>
                <a:ea typeface="Asap"/>
                <a:cs typeface="Asap"/>
                <a:sym typeface="Asap"/>
              </a:rPr>
              <a:t>grades and qualifications</a:t>
            </a:r>
            <a:endParaRPr b="1" sz="2200">
              <a:solidFill>
                <a:schemeClr val="dk1"/>
              </a:solidFill>
              <a:latin typeface="Asap"/>
              <a:ea typeface="Asap"/>
              <a:cs typeface="Asap"/>
              <a:sym typeface="Asap"/>
            </a:endParaRPr>
          </a:p>
          <a:p>
            <a:pPr indent="-368300" lvl="0" marL="457200" marR="0" rtl="0" algn="l">
              <a:lnSpc>
                <a:spcPct val="168000"/>
              </a:lnSpc>
              <a:spcBef>
                <a:spcPts val="1000"/>
              </a:spcBef>
              <a:spcAft>
                <a:spcPts val="0"/>
              </a:spcAft>
              <a:buClr>
                <a:schemeClr val="dk1"/>
              </a:buClr>
              <a:buSzPts val="2200"/>
              <a:buFont typeface="Asap"/>
              <a:buChar char="●"/>
            </a:pPr>
            <a:r>
              <a:rPr lang="en-US" sz="2200">
                <a:solidFill>
                  <a:schemeClr val="dk1"/>
                </a:solidFill>
                <a:latin typeface="Asap"/>
                <a:ea typeface="Asap"/>
                <a:cs typeface="Asap"/>
                <a:sym typeface="Asap"/>
              </a:rPr>
              <a:t>Collaboration between students fosters an </a:t>
            </a:r>
            <a:r>
              <a:rPr b="1" lang="en-US" sz="2200">
                <a:solidFill>
                  <a:schemeClr val="dk1"/>
                </a:solidFill>
                <a:latin typeface="Asap"/>
                <a:ea typeface="Asap"/>
                <a:cs typeface="Asap"/>
                <a:sym typeface="Asap"/>
              </a:rPr>
              <a:t>exchange of problem-solving strategies</a:t>
            </a:r>
            <a:r>
              <a:rPr lang="en-US" sz="2200">
                <a:solidFill>
                  <a:schemeClr val="dk1"/>
                </a:solidFill>
                <a:latin typeface="Asap"/>
                <a:ea typeface="Asap"/>
                <a:cs typeface="Asap"/>
                <a:sym typeface="Asap"/>
              </a:rPr>
              <a:t> and elevates their learning experience </a:t>
            </a:r>
            <a:r>
              <a:rPr b="1" lang="en-US" sz="2200">
                <a:solidFill>
                  <a:srgbClr val="0000FF"/>
                </a:solidFill>
                <a:latin typeface="Asap"/>
                <a:ea typeface="Asap"/>
                <a:cs typeface="Asap"/>
                <a:sym typeface="Asap"/>
              </a:rPr>
              <a:t>but large groups can be distracting at times</a:t>
            </a:r>
            <a:endParaRPr b="1" sz="2200">
              <a:solidFill>
                <a:srgbClr val="0000FF"/>
              </a:solidFill>
              <a:latin typeface="Asap"/>
              <a:ea typeface="Asap"/>
              <a:cs typeface="Asap"/>
              <a:sym typeface="Asap"/>
            </a:endParaRPr>
          </a:p>
          <a:p>
            <a:pPr indent="-368300" lvl="0" marL="457200" marR="0" rtl="0" algn="l">
              <a:lnSpc>
                <a:spcPct val="168000"/>
              </a:lnSpc>
              <a:spcBef>
                <a:spcPts val="1000"/>
              </a:spcBef>
              <a:spcAft>
                <a:spcPts val="1000"/>
              </a:spcAft>
              <a:buClr>
                <a:schemeClr val="dk1"/>
              </a:buClr>
              <a:buSzPts val="2200"/>
              <a:buFont typeface="Asap"/>
              <a:buChar char="●"/>
            </a:pPr>
            <a:r>
              <a:rPr lang="en-US" sz="2200">
                <a:solidFill>
                  <a:schemeClr val="dk1"/>
                </a:solidFill>
                <a:latin typeface="Asap"/>
                <a:ea typeface="Asap"/>
                <a:cs typeface="Asap"/>
                <a:sym typeface="Asap"/>
              </a:rPr>
              <a:t>For individual learning, an AI chatbot can provide </a:t>
            </a:r>
            <a:r>
              <a:rPr b="1" lang="en-US" sz="2200">
                <a:solidFill>
                  <a:schemeClr val="dk1"/>
                </a:solidFill>
                <a:latin typeface="Asap"/>
                <a:ea typeface="Asap"/>
                <a:cs typeface="Asap"/>
                <a:sym typeface="Asap"/>
              </a:rPr>
              <a:t>instant feedback</a:t>
            </a:r>
            <a:r>
              <a:rPr lang="en-US" sz="2200">
                <a:solidFill>
                  <a:schemeClr val="dk1"/>
                </a:solidFill>
                <a:latin typeface="Asap"/>
                <a:ea typeface="Asap"/>
                <a:cs typeface="Asap"/>
                <a:sym typeface="Asap"/>
              </a:rPr>
              <a:t> and create a back-and-forth with the user, encouraging the </a:t>
            </a:r>
            <a:r>
              <a:rPr b="1" lang="en-US" sz="2200">
                <a:solidFill>
                  <a:schemeClr val="dk1"/>
                </a:solidFill>
                <a:latin typeface="Asap"/>
                <a:ea typeface="Asap"/>
                <a:cs typeface="Asap"/>
                <a:sym typeface="Asap"/>
              </a:rPr>
              <a:t>flow of ideas</a:t>
            </a:r>
            <a:endParaRPr b="1" sz="2200">
              <a:solidFill>
                <a:schemeClr val="dk1"/>
              </a:solidFill>
              <a:latin typeface="Asap"/>
              <a:ea typeface="Asap"/>
              <a:cs typeface="Asap"/>
              <a:sym typeface="Asap"/>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47" name="Shape 647"/>
        <p:cNvGrpSpPr/>
        <p:nvPr/>
      </p:nvGrpSpPr>
      <p:grpSpPr>
        <a:xfrm>
          <a:off x="0" y="0"/>
          <a:ext cx="0" cy="0"/>
          <a:chOff x="0" y="0"/>
          <a:chExt cx="0" cy="0"/>
        </a:xfrm>
      </p:grpSpPr>
      <p:grpSp>
        <p:nvGrpSpPr>
          <p:cNvPr id="648" name="Google Shape;648;p41"/>
          <p:cNvGrpSpPr/>
          <p:nvPr/>
        </p:nvGrpSpPr>
        <p:grpSpPr>
          <a:xfrm>
            <a:off x="-617415" y="3431524"/>
            <a:ext cx="13210934" cy="4188360"/>
            <a:chOff x="0" y="-9525"/>
            <a:chExt cx="3479400" cy="1103100"/>
          </a:xfrm>
        </p:grpSpPr>
        <p:sp>
          <p:nvSpPr>
            <p:cNvPr id="649" name="Google Shape;649;p41"/>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txBox="1"/>
            <p:nvPr/>
          </p:nvSpPr>
          <p:spPr>
            <a:xfrm>
              <a:off x="0" y="-9525"/>
              <a:ext cx="3479400" cy="11031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1" name="Google Shape;651;p41"/>
          <p:cNvSpPr txBox="1"/>
          <p:nvPr/>
        </p:nvSpPr>
        <p:spPr>
          <a:xfrm>
            <a:off x="361525" y="4324873"/>
            <a:ext cx="6965100" cy="240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800">
                <a:solidFill>
                  <a:srgbClr val="282828"/>
                </a:solidFill>
                <a:latin typeface="Poppins"/>
                <a:ea typeface="Poppins"/>
                <a:cs typeface="Poppins"/>
                <a:sym typeface="Poppins"/>
              </a:rPr>
              <a:t>WHAT’S NEXT?</a:t>
            </a:r>
            <a:endParaRPr/>
          </a:p>
        </p:txBody>
      </p:sp>
      <p:sp>
        <p:nvSpPr>
          <p:cNvPr id="652" name="Google Shape;652;p41"/>
          <p:cNvSpPr/>
          <p:nvPr/>
        </p:nvSpPr>
        <p:spPr>
          <a:xfrm>
            <a:off x="7600950" y="2299216"/>
            <a:ext cx="13492480" cy="1349248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txBox="1"/>
          <p:nvPr/>
        </p:nvSpPr>
        <p:spPr>
          <a:xfrm>
            <a:off x="853171" y="147083"/>
            <a:ext cx="4611900" cy="2884800"/>
          </a:xfrm>
          <a:prstGeom prst="rect">
            <a:avLst/>
          </a:prstGeom>
          <a:noFill/>
          <a:ln>
            <a:noFill/>
          </a:ln>
        </p:spPr>
        <p:txBody>
          <a:bodyPr anchorCtr="0" anchor="t" bIns="0" lIns="0" spcFirstLastPara="1" rIns="0" wrap="square" tIns="0">
            <a:spAutoFit/>
          </a:bodyPr>
          <a:lstStyle/>
          <a:p>
            <a:pPr indent="0" lvl="0" marL="0" marR="0" rtl="0" algn="l">
              <a:lnSpc>
                <a:spcPct val="128001"/>
              </a:lnSpc>
              <a:spcBef>
                <a:spcPts val="0"/>
              </a:spcBef>
              <a:spcAft>
                <a:spcPts val="0"/>
              </a:spcAft>
              <a:buNone/>
            </a:pPr>
            <a:r>
              <a:rPr b="1" i="0" lang="en-US" sz="18742" u="none" cap="none" strike="noStrike">
                <a:solidFill>
                  <a:srgbClr val="282828"/>
                </a:solidFill>
                <a:latin typeface="Poppins"/>
                <a:ea typeface="Poppins"/>
                <a:cs typeface="Poppins"/>
                <a:sym typeface="Poppins"/>
              </a:rPr>
              <a:t>0</a:t>
            </a:r>
            <a:r>
              <a:rPr b="1" lang="en-US" sz="18742">
                <a:solidFill>
                  <a:srgbClr val="282828"/>
                </a:solidFill>
                <a:latin typeface="Poppins"/>
                <a:ea typeface="Poppins"/>
                <a:cs typeface="Poppins"/>
                <a:sym typeface="Poppins"/>
              </a:rPr>
              <a:t>5</a:t>
            </a:r>
            <a:endParaRPr/>
          </a:p>
        </p:txBody>
      </p:sp>
      <p:pic>
        <p:nvPicPr>
          <p:cNvPr id="654" name="Google Shape;654;p41"/>
          <p:cNvPicPr preferRelativeResize="0"/>
          <p:nvPr/>
        </p:nvPicPr>
        <p:blipFill rotWithShape="1">
          <a:blip r:embed="rId3">
            <a:alphaModFix/>
          </a:blip>
          <a:srcRect b="28856" l="0" r="0" t="0"/>
          <a:stretch/>
        </p:blipFill>
        <p:spPr>
          <a:xfrm>
            <a:off x="6596500" y="302176"/>
            <a:ext cx="10827799" cy="99848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2"/>
          <p:cNvSpPr txBox="1"/>
          <p:nvPr>
            <p:ph type="title"/>
          </p:nvPr>
        </p:nvSpPr>
        <p:spPr>
          <a:xfrm>
            <a:off x="1028700" y="991875"/>
            <a:ext cx="17975700" cy="127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lang="en-US" sz="6705"/>
              <a:t>OUR BIGGEST SUCCESS: PEER TUTORING</a:t>
            </a:r>
            <a:endParaRPr sz="6705"/>
          </a:p>
        </p:txBody>
      </p:sp>
      <p:sp>
        <p:nvSpPr>
          <p:cNvPr id="660" name="Google Shape;660;p42"/>
          <p:cNvSpPr txBox="1"/>
          <p:nvPr>
            <p:ph idx="2" type="subTitle"/>
          </p:nvPr>
        </p:nvSpPr>
        <p:spPr>
          <a:xfrm>
            <a:off x="1061050" y="6621788"/>
            <a:ext cx="7052400" cy="549300"/>
          </a:xfrm>
          <a:prstGeom prst="rect">
            <a:avLst/>
          </a:prstGeom>
        </p:spPr>
        <p:txBody>
          <a:bodyPr anchorCtr="0" anchor="ctr" bIns="45700" lIns="91425" spcFirstLastPara="1" rIns="91425" wrap="square" tIns="45700">
            <a:normAutofit fontScale="70000" lnSpcReduction="20000"/>
          </a:bodyPr>
          <a:lstStyle/>
          <a:p>
            <a:pPr indent="0" lvl="0" marL="0" rtl="0" algn="ctr">
              <a:spcBef>
                <a:spcPts val="640"/>
              </a:spcBef>
              <a:spcAft>
                <a:spcPts val="0"/>
              </a:spcAft>
              <a:buNone/>
            </a:pPr>
            <a:r>
              <a:rPr lang="en-US"/>
              <a:t>Ethical Considerations: User safety, data privacy, equity &amp; access, academic integrity </a:t>
            </a:r>
            <a:endParaRPr/>
          </a:p>
        </p:txBody>
      </p:sp>
      <p:sp>
        <p:nvSpPr>
          <p:cNvPr id="661" name="Google Shape;661;p42"/>
          <p:cNvSpPr txBox="1"/>
          <p:nvPr>
            <p:ph idx="4" type="subTitle"/>
          </p:nvPr>
        </p:nvSpPr>
        <p:spPr>
          <a:xfrm>
            <a:off x="1061050" y="8241500"/>
            <a:ext cx="7052400" cy="549300"/>
          </a:xfrm>
          <a:prstGeom prst="rect">
            <a:avLst/>
          </a:prstGeom>
        </p:spPr>
        <p:txBody>
          <a:bodyPr anchorCtr="0" anchor="ctr" bIns="45700" lIns="91425" spcFirstLastPara="1" rIns="91425" wrap="square" tIns="45700">
            <a:normAutofit fontScale="62500" lnSpcReduction="10000"/>
          </a:bodyPr>
          <a:lstStyle/>
          <a:p>
            <a:pPr indent="0" lvl="0" marL="0" rtl="0" algn="l">
              <a:spcBef>
                <a:spcPts val="640"/>
              </a:spcBef>
              <a:spcAft>
                <a:spcPts val="1000"/>
              </a:spcAft>
              <a:buNone/>
            </a:pPr>
            <a:r>
              <a:rPr lang="en-US"/>
              <a:t>Our solution will serve students who need quick and quality </a:t>
            </a:r>
            <a:r>
              <a:rPr lang="en-US"/>
              <a:t>academic</a:t>
            </a:r>
            <a:r>
              <a:rPr lang="en-US"/>
              <a:t> support and capable students looking to make money through tutoring</a:t>
            </a:r>
            <a:endParaRPr/>
          </a:p>
        </p:txBody>
      </p:sp>
      <p:sp>
        <p:nvSpPr>
          <p:cNvPr id="662" name="Google Shape;662;p42"/>
          <p:cNvSpPr/>
          <p:nvPr/>
        </p:nvSpPr>
        <p:spPr>
          <a:xfrm>
            <a:off x="966450" y="3227000"/>
            <a:ext cx="7211100" cy="2833200"/>
          </a:xfrm>
          <a:prstGeom prst="roundRect">
            <a:avLst>
              <a:gd fmla="val 16667" name="adj"/>
            </a:avLst>
          </a:prstGeom>
          <a:solidFill>
            <a:srgbClr val="FACB65"/>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US" sz="2000">
                <a:latin typeface="Asap"/>
                <a:ea typeface="Asap"/>
                <a:cs typeface="Asap"/>
                <a:sym typeface="Asap"/>
              </a:rPr>
              <a:t>We decided to pursue: a student-tutor matching platform where students can make requests to peer tutors who match their </a:t>
            </a:r>
            <a:r>
              <a:rPr b="1" lang="en-US" sz="2000">
                <a:latin typeface="Asap"/>
                <a:ea typeface="Asap"/>
                <a:cs typeface="Asap"/>
                <a:sym typeface="Asap"/>
              </a:rPr>
              <a:t>specific</a:t>
            </a:r>
            <a:r>
              <a:rPr b="1" lang="en-US" sz="2000">
                <a:latin typeface="Asap"/>
                <a:ea typeface="Asap"/>
                <a:cs typeface="Asap"/>
                <a:sym typeface="Asap"/>
              </a:rPr>
              <a:t> needs, allowing students and tutors to work around their own schedules and set their tutoring rates</a:t>
            </a:r>
            <a:endParaRPr b="1" sz="2000">
              <a:latin typeface="Asap"/>
              <a:ea typeface="Asap"/>
              <a:cs typeface="Asap"/>
              <a:sym typeface="Asap"/>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66" name="Shape 666"/>
        <p:cNvGrpSpPr/>
        <p:nvPr/>
      </p:nvGrpSpPr>
      <p:grpSpPr>
        <a:xfrm>
          <a:off x="0" y="0"/>
          <a:ext cx="0" cy="0"/>
          <a:chOff x="0" y="0"/>
          <a:chExt cx="0" cy="0"/>
        </a:xfrm>
      </p:grpSpPr>
      <p:grpSp>
        <p:nvGrpSpPr>
          <p:cNvPr id="667" name="Google Shape;667;p43"/>
          <p:cNvGrpSpPr/>
          <p:nvPr/>
        </p:nvGrpSpPr>
        <p:grpSpPr>
          <a:xfrm>
            <a:off x="5703500" y="3435000"/>
            <a:ext cx="12830983" cy="4188360"/>
            <a:chOff x="0" y="-9525"/>
            <a:chExt cx="3479400" cy="1103100"/>
          </a:xfrm>
        </p:grpSpPr>
        <p:sp>
          <p:nvSpPr>
            <p:cNvPr id="668" name="Google Shape;668;p43"/>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txBox="1"/>
            <p:nvPr/>
          </p:nvSpPr>
          <p:spPr>
            <a:xfrm>
              <a:off x="0" y="-9525"/>
              <a:ext cx="3479400" cy="11031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0" name="Google Shape;670;p43"/>
          <p:cNvSpPr/>
          <p:nvPr/>
        </p:nvSpPr>
        <p:spPr>
          <a:xfrm>
            <a:off x="-2587339" y="2299216"/>
            <a:ext cx="13492480" cy="1349248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txBox="1"/>
          <p:nvPr/>
        </p:nvSpPr>
        <p:spPr>
          <a:xfrm>
            <a:off x="12647419" y="147083"/>
            <a:ext cx="4611900" cy="2884800"/>
          </a:xfrm>
          <a:prstGeom prst="rect">
            <a:avLst/>
          </a:prstGeom>
          <a:noFill/>
          <a:ln>
            <a:noFill/>
          </a:ln>
        </p:spPr>
        <p:txBody>
          <a:bodyPr anchorCtr="0" anchor="t" bIns="0" lIns="0" spcFirstLastPara="1" rIns="0" wrap="square" tIns="0">
            <a:spAutoFit/>
          </a:bodyPr>
          <a:lstStyle/>
          <a:p>
            <a:pPr indent="0" lvl="0" marL="0" marR="0" rtl="0" algn="r">
              <a:lnSpc>
                <a:spcPct val="128001"/>
              </a:lnSpc>
              <a:spcBef>
                <a:spcPts val="0"/>
              </a:spcBef>
              <a:spcAft>
                <a:spcPts val="0"/>
              </a:spcAft>
              <a:buNone/>
            </a:pPr>
            <a:r>
              <a:rPr b="1" i="0" lang="en-US" sz="18742" u="none" cap="none" strike="noStrike">
                <a:solidFill>
                  <a:srgbClr val="282828"/>
                </a:solidFill>
                <a:latin typeface="Poppins"/>
                <a:ea typeface="Poppins"/>
                <a:cs typeface="Poppins"/>
                <a:sym typeface="Poppins"/>
              </a:rPr>
              <a:t>0</a:t>
            </a:r>
            <a:r>
              <a:rPr b="1" lang="en-US" sz="18742">
                <a:solidFill>
                  <a:srgbClr val="282828"/>
                </a:solidFill>
                <a:latin typeface="Poppins"/>
                <a:ea typeface="Poppins"/>
                <a:cs typeface="Poppins"/>
                <a:sym typeface="Poppins"/>
              </a:rPr>
              <a:t>6</a:t>
            </a:r>
            <a:endParaRPr/>
          </a:p>
        </p:txBody>
      </p:sp>
      <p:sp>
        <p:nvSpPr>
          <p:cNvPr id="672" name="Google Shape;672;p43"/>
          <p:cNvSpPr txBox="1"/>
          <p:nvPr/>
        </p:nvSpPr>
        <p:spPr>
          <a:xfrm>
            <a:off x="10686696" y="4233873"/>
            <a:ext cx="6965100" cy="1200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7800">
                <a:solidFill>
                  <a:srgbClr val="282828"/>
                </a:solidFill>
                <a:latin typeface="Poppins"/>
                <a:ea typeface="Poppins"/>
                <a:cs typeface="Poppins"/>
                <a:sym typeface="Poppins"/>
              </a:rPr>
              <a:t>APPENDIX</a:t>
            </a:r>
            <a:endParaRPr/>
          </a:p>
        </p:txBody>
      </p:sp>
      <p:pic>
        <p:nvPicPr>
          <p:cNvPr id="673" name="Google Shape;673;p43"/>
          <p:cNvPicPr preferRelativeResize="0"/>
          <p:nvPr/>
        </p:nvPicPr>
        <p:blipFill>
          <a:blip r:embed="rId3">
            <a:alphaModFix/>
          </a:blip>
          <a:stretch>
            <a:fillRect/>
          </a:stretch>
        </p:blipFill>
        <p:spPr>
          <a:xfrm>
            <a:off x="-1268251" y="1364478"/>
            <a:ext cx="12469851" cy="1068124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77" name="Shape 677"/>
        <p:cNvGrpSpPr/>
        <p:nvPr/>
      </p:nvGrpSpPr>
      <p:grpSpPr>
        <a:xfrm>
          <a:off x="0" y="0"/>
          <a:ext cx="0" cy="0"/>
          <a:chOff x="0" y="0"/>
          <a:chExt cx="0" cy="0"/>
        </a:xfrm>
      </p:grpSpPr>
      <p:sp>
        <p:nvSpPr>
          <p:cNvPr id="678" name="Google Shape;678;p44"/>
          <p:cNvSpPr txBox="1"/>
          <p:nvPr/>
        </p:nvSpPr>
        <p:spPr>
          <a:xfrm>
            <a:off x="742023" y="2994237"/>
            <a:ext cx="7287600" cy="6580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500">
                <a:solidFill>
                  <a:schemeClr val="dk1"/>
                </a:solidFill>
                <a:latin typeface="Asap"/>
                <a:ea typeface="Asap"/>
                <a:cs typeface="Asap"/>
                <a:sym typeface="Asap"/>
              </a:rPr>
              <a:t>We met with “Sam Altman,” a recent UCSB graduate who </a:t>
            </a:r>
            <a:r>
              <a:rPr b="1" lang="en-US" sz="2500">
                <a:solidFill>
                  <a:schemeClr val="dk1"/>
                </a:solidFill>
                <a:latin typeface="Asap"/>
                <a:ea typeface="Asap"/>
                <a:cs typeface="Asap"/>
                <a:sym typeface="Asap"/>
              </a:rPr>
              <a:t>used AI tools extensively in his learning process</a:t>
            </a:r>
            <a:r>
              <a:rPr lang="en-US" sz="2500">
                <a:solidFill>
                  <a:schemeClr val="dk1"/>
                </a:solidFill>
                <a:latin typeface="Asap"/>
                <a:ea typeface="Asap"/>
                <a:cs typeface="Asap"/>
                <a:sym typeface="Asap"/>
              </a:rPr>
              <a:t>. We are surprised to notice that introductory STEM classes at his school were intentionally made difficult enough to discourage people from pursuing specific majors and that the learning resources provided were either scarce, redundant, or irrelevant. We wonder if this means that Sam’s eventual reliance on AI resulted from a lack of personalized help from a school incentivized not to provide any. It would be game-changing to </a:t>
            </a:r>
            <a:r>
              <a:rPr b="1" lang="en-US" sz="2500">
                <a:solidFill>
                  <a:schemeClr val="dk1"/>
                </a:solidFill>
                <a:latin typeface="Asap"/>
                <a:ea typeface="Asap"/>
                <a:cs typeface="Asap"/>
                <a:sym typeface="Asap"/>
              </a:rPr>
              <a:t>create learning resources that help students seek in-person help to reduce the appeal of cheating with AI.</a:t>
            </a:r>
            <a:endParaRPr b="1" sz="2500">
              <a:solidFill>
                <a:schemeClr val="dk1"/>
              </a:solidFill>
              <a:latin typeface="Asap"/>
              <a:ea typeface="Asap"/>
              <a:cs typeface="Asap"/>
              <a:sym typeface="Asap"/>
            </a:endParaRPr>
          </a:p>
          <a:p>
            <a:pPr indent="0" lvl="0" marL="0" marR="0" rtl="0" algn="l">
              <a:lnSpc>
                <a:spcPct val="130000"/>
              </a:lnSpc>
              <a:spcBef>
                <a:spcPts val="0"/>
              </a:spcBef>
              <a:spcAft>
                <a:spcPts val="0"/>
              </a:spcAft>
              <a:buNone/>
            </a:pPr>
            <a:r>
              <a:t/>
            </a:r>
            <a:endParaRPr sz="2500">
              <a:solidFill>
                <a:schemeClr val="dk1"/>
              </a:solidFill>
              <a:latin typeface="Asap"/>
              <a:ea typeface="Asap"/>
              <a:cs typeface="Asap"/>
              <a:sym typeface="Asap"/>
            </a:endParaRPr>
          </a:p>
        </p:txBody>
      </p:sp>
      <p:sp>
        <p:nvSpPr>
          <p:cNvPr id="679" name="Google Shape;679;p44"/>
          <p:cNvSpPr txBox="1"/>
          <p:nvPr/>
        </p:nvSpPr>
        <p:spPr>
          <a:xfrm>
            <a:off x="742025" y="660825"/>
            <a:ext cx="16054800" cy="13083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US" sz="8499">
                <a:solidFill>
                  <a:srgbClr val="282828"/>
                </a:solidFill>
                <a:latin typeface="Poppins"/>
                <a:ea typeface="Poppins"/>
                <a:cs typeface="Poppins"/>
                <a:sym typeface="Poppins"/>
              </a:rPr>
              <a:t>NEW POV #1: “SAM ALTMAN”</a:t>
            </a:r>
            <a:endParaRPr/>
          </a:p>
        </p:txBody>
      </p:sp>
      <p:pic>
        <p:nvPicPr>
          <p:cNvPr id="680" name="Google Shape;680;p44"/>
          <p:cNvPicPr preferRelativeResize="0"/>
          <p:nvPr/>
        </p:nvPicPr>
        <p:blipFill rotWithShape="1">
          <a:blip r:embed="rId3">
            <a:alphaModFix/>
          </a:blip>
          <a:srcRect b="0" l="0" r="52749" t="11590"/>
          <a:stretch/>
        </p:blipFill>
        <p:spPr>
          <a:xfrm>
            <a:off x="14051600" y="0"/>
            <a:ext cx="4236400" cy="8416824"/>
          </a:xfrm>
          <a:prstGeom prst="rect">
            <a:avLst/>
          </a:prstGeom>
          <a:noFill/>
          <a:ln>
            <a:noFill/>
          </a:ln>
        </p:spPr>
      </p:pic>
      <p:sp>
        <p:nvSpPr>
          <p:cNvPr id="681" name="Google Shape;681;p44"/>
          <p:cNvSpPr txBox="1"/>
          <p:nvPr/>
        </p:nvSpPr>
        <p:spPr>
          <a:xfrm>
            <a:off x="8468625" y="2258476"/>
            <a:ext cx="7287600" cy="7610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redesign a 2000-person lecture to be more engaging and personalized?</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ensure that TAs at office hours have time to teach the content rather than simply giving answers?</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make student support systems more flexible, addressing everyone's needs without slowing down advanced students?</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incentivize tutors to help with the learning process rather than just provide answers?</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make lecture content more relevant and applicable to real-world problems to reduce reliance on AI tools?</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increase collaboration among students in large lectures to foster community and shared learning responsibility?</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reduce the over-reliance on AI tools by improving the accessibility and quality of in-person academic support?</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design learning resources that are more interactive and adaptable to individual students’ needs?</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encourage students to seek in-person help instead of turning to AI-driven shortcuts?</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create an academic culture that values mastery of concepts over quick solutions?</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design STEM courses that balance difficulty with support, so students are challenged but not overwhelmed?</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introduce peer-assisted study sessions in large classes to promote active, group-based learning?</a:t>
            </a:r>
            <a:endParaRPr sz="1600">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US" sz="1600">
                <a:solidFill>
                  <a:schemeClr val="dk1"/>
                </a:solidFill>
                <a:latin typeface="Asap"/>
                <a:ea typeface="Asap"/>
                <a:cs typeface="Asap"/>
                <a:sym typeface="Asap"/>
              </a:rPr>
              <a:t>How might we create transparency and accountability for students who rely heavily on AI tools in their learning process?</a:t>
            </a:r>
            <a:endParaRPr sz="1600">
              <a:solidFill>
                <a:srgbClr val="595959"/>
              </a:solidFill>
              <a:latin typeface="Asap"/>
              <a:ea typeface="Asap"/>
              <a:cs typeface="Asap"/>
              <a:sym typeface="Asap"/>
            </a:endParaRPr>
          </a:p>
          <a:p>
            <a:pPr indent="0" lvl="0" marL="0" marR="0" rtl="0" algn="l">
              <a:lnSpc>
                <a:spcPct val="130000"/>
              </a:lnSpc>
              <a:spcBef>
                <a:spcPts val="0"/>
              </a:spcBef>
              <a:spcAft>
                <a:spcPts val="0"/>
              </a:spcAft>
              <a:buNone/>
            </a:pPr>
            <a:r>
              <a:t/>
            </a:r>
            <a:endParaRPr sz="1600">
              <a:solidFill>
                <a:srgbClr val="282828"/>
              </a:solidFill>
              <a:latin typeface="Asap"/>
              <a:ea typeface="Asap"/>
              <a:cs typeface="Asap"/>
              <a:sym typeface="Asap"/>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85" name="Shape 685"/>
        <p:cNvGrpSpPr/>
        <p:nvPr/>
      </p:nvGrpSpPr>
      <p:grpSpPr>
        <a:xfrm>
          <a:off x="0" y="0"/>
          <a:ext cx="0" cy="0"/>
          <a:chOff x="0" y="0"/>
          <a:chExt cx="0" cy="0"/>
        </a:xfrm>
      </p:grpSpPr>
      <p:sp>
        <p:nvSpPr>
          <p:cNvPr id="686" name="Google Shape;686;p45"/>
          <p:cNvSpPr txBox="1"/>
          <p:nvPr/>
        </p:nvSpPr>
        <p:spPr>
          <a:xfrm>
            <a:off x="3806725" y="2690250"/>
            <a:ext cx="5851500" cy="7465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500">
                <a:solidFill>
                  <a:schemeClr val="dk1"/>
                </a:solidFill>
                <a:latin typeface="Asap"/>
                <a:ea typeface="Asap"/>
                <a:cs typeface="Asap"/>
                <a:sym typeface="Asap"/>
              </a:rPr>
              <a:t>We met with “Ada Lovelace,” a </a:t>
            </a:r>
            <a:r>
              <a:rPr b="1" lang="en-US" sz="2500">
                <a:solidFill>
                  <a:schemeClr val="dk1"/>
                </a:solidFill>
                <a:latin typeface="Asap"/>
                <a:ea typeface="Asap"/>
                <a:cs typeface="Asap"/>
                <a:sym typeface="Asap"/>
              </a:rPr>
              <a:t>full-time TA and Edtech Researcher at Stanford University</a:t>
            </a:r>
            <a:r>
              <a:rPr lang="en-US" sz="2500">
                <a:solidFill>
                  <a:schemeClr val="dk1"/>
                </a:solidFill>
                <a:latin typeface="Asap"/>
                <a:ea typeface="Asap"/>
                <a:cs typeface="Asap"/>
                <a:sym typeface="Asap"/>
              </a:rPr>
              <a:t>, who has gone through the extensive process of becoming a TA. We were surprised to notice how long and rigorous the hiring process is, yet it lacks proper training for those selected to become TAs. We wonder if this means that many potential candidates are excluded because they don't fit into the narrow criteria required to complete the process. It would be game-changing to </a:t>
            </a:r>
            <a:r>
              <a:rPr b="1" lang="en-US" sz="2500">
                <a:solidFill>
                  <a:schemeClr val="dk1"/>
                </a:solidFill>
                <a:latin typeface="Asap"/>
                <a:ea typeface="Asap"/>
                <a:cs typeface="Asap"/>
                <a:sym typeface="Asap"/>
              </a:rPr>
              <a:t>create a standardized system to prevent bias in hiring TAs</a:t>
            </a:r>
            <a:r>
              <a:rPr lang="en-US" sz="2500">
                <a:solidFill>
                  <a:schemeClr val="dk1"/>
                </a:solidFill>
                <a:latin typeface="Asap"/>
                <a:ea typeface="Asap"/>
                <a:cs typeface="Asap"/>
                <a:sym typeface="Asap"/>
              </a:rPr>
              <a:t> and </a:t>
            </a:r>
            <a:r>
              <a:rPr b="1" lang="en-US" sz="2500">
                <a:solidFill>
                  <a:schemeClr val="dk1"/>
                </a:solidFill>
                <a:latin typeface="Asap"/>
                <a:ea typeface="Asap"/>
                <a:cs typeface="Asap"/>
                <a:sym typeface="Asap"/>
              </a:rPr>
              <a:t>streamline the process</a:t>
            </a:r>
            <a:r>
              <a:rPr lang="en-US" sz="2500">
                <a:solidFill>
                  <a:schemeClr val="dk1"/>
                </a:solidFill>
                <a:latin typeface="Asap"/>
                <a:ea typeface="Asap"/>
                <a:cs typeface="Asap"/>
                <a:sym typeface="Asap"/>
              </a:rPr>
              <a:t>, giving more people the opportunity to receive </a:t>
            </a:r>
            <a:r>
              <a:rPr b="1" lang="en-US" sz="2500">
                <a:solidFill>
                  <a:schemeClr val="dk1"/>
                </a:solidFill>
                <a:latin typeface="Asap"/>
                <a:ea typeface="Asap"/>
                <a:cs typeface="Asap"/>
                <a:sym typeface="Asap"/>
              </a:rPr>
              <a:t>proper training</a:t>
            </a:r>
            <a:r>
              <a:rPr lang="en-US" sz="2500">
                <a:solidFill>
                  <a:schemeClr val="dk1"/>
                </a:solidFill>
                <a:latin typeface="Asap"/>
                <a:ea typeface="Asap"/>
                <a:cs typeface="Asap"/>
                <a:sym typeface="Asap"/>
              </a:rPr>
              <a:t> and </a:t>
            </a:r>
            <a:r>
              <a:rPr b="1" lang="en-US" sz="2500">
                <a:solidFill>
                  <a:schemeClr val="dk1"/>
                </a:solidFill>
                <a:latin typeface="Asap"/>
                <a:ea typeface="Asap"/>
                <a:cs typeface="Asap"/>
                <a:sym typeface="Asap"/>
              </a:rPr>
              <a:t>teach in a less rigid way</a:t>
            </a:r>
            <a:r>
              <a:rPr lang="en-US" sz="2500">
                <a:solidFill>
                  <a:schemeClr val="dk1"/>
                </a:solidFill>
                <a:latin typeface="Asap"/>
                <a:ea typeface="Asap"/>
                <a:cs typeface="Asap"/>
                <a:sym typeface="Asap"/>
              </a:rPr>
              <a:t>.</a:t>
            </a:r>
            <a:endParaRPr sz="2500">
              <a:solidFill>
                <a:schemeClr val="dk1"/>
              </a:solidFill>
              <a:latin typeface="Asap"/>
              <a:ea typeface="Asap"/>
              <a:cs typeface="Asap"/>
              <a:sym typeface="Asap"/>
            </a:endParaRPr>
          </a:p>
        </p:txBody>
      </p:sp>
      <p:sp>
        <p:nvSpPr>
          <p:cNvPr id="687" name="Google Shape;687;p45"/>
          <p:cNvSpPr txBox="1"/>
          <p:nvPr/>
        </p:nvSpPr>
        <p:spPr>
          <a:xfrm>
            <a:off x="742025" y="405750"/>
            <a:ext cx="16054800" cy="19650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US" sz="5599">
                <a:solidFill>
                  <a:srgbClr val="282828"/>
                </a:solidFill>
                <a:latin typeface="Poppins"/>
                <a:ea typeface="Poppins"/>
                <a:cs typeface="Poppins"/>
                <a:sym typeface="Poppins"/>
              </a:rPr>
              <a:t>NEW POV #2: “ADA LOVELACE” (from last week’s interviews)</a:t>
            </a:r>
            <a:endParaRPr sz="100"/>
          </a:p>
        </p:txBody>
      </p:sp>
      <p:sp>
        <p:nvSpPr>
          <p:cNvPr id="688" name="Google Shape;688;p45"/>
          <p:cNvSpPr txBox="1"/>
          <p:nvPr/>
        </p:nvSpPr>
        <p:spPr>
          <a:xfrm>
            <a:off x="10411225" y="2370751"/>
            <a:ext cx="7287600" cy="7784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1700">
                <a:latin typeface="Asap"/>
                <a:ea typeface="Asap"/>
                <a:cs typeface="Asap"/>
                <a:sym typeface="Asap"/>
              </a:rPr>
              <a:t>How might we streamline the hiring process for TAs to reduce bias?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make the TA hiring process more accessible to a diverse range of candidates?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ensure proper training for TAs to increase their effectiveness?</a:t>
            </a:r>
            <a:endParaRPr sz="1700">
              <a:latin typeface="Asap"/>
              <a:ea typeface="Asap"/>
              <a:cs typeface="Asap"/>
              <a:sym typeface="Asap"/>
            </a:endParaRPr>
          </a:p>
          <a:p>
            <a:pPr indent="0" lvl="0" marL="0" rtl="0" algn="l">
              <a:lnSpc>
                <a:spcPct val="115000"/>
              </a:lnSpc>
              <a:spcBef>
                <a:spcPts val="0"/>
              </a:spcBef>
              <a:spcAft>
                <a:spcPts val="0"/>
              </a:spcAft>
              <a:buNone/>
            </a:pPr>
            <a:r>
              <a:rPr b="1" lang="en-US" sz="1700">
                <a:latin typeface="Asap"/>
                <a:ea typeface="Asap"/>
                <a:cs typeface="Asap"/>
                <a:sym typeface="Asap"/>
              </a:rPr>
              <a:t>How might we develop a standardized training program for TAs?</a:t>
            </a:r>
            <a:endParaRPr b="1"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prevent tunnel vision and ensure flexibility in the TA selection process?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create a more inclusive and supportive environment for prospective TAs during hiring?e</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reduce the time and effort required in the TA hiring process without compromising quality?</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use technology to assist in a fair and efficient TA selection process?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ensure continuous feedback and support for TAs during and after their hiring process?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redesign the TA hiring process to include both technical skills and teaching abilities?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make the TA hiring process adaptable to different departments' specific needs?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encourage prospective TAs to apply by reducing unnecessary hiring hurdles?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eliminate bias in interviews and ensure diverse perspectives in the hiring panel?</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create a mentorship system for new TAs to learn and adapt more effectively?</a:t>
            </a:r>
            <a:endParaRPr sz="1700">
              <a:latin typeface="Asap"/>
              <a:ea typeface="Asap"/>
              <a:cs typeface="Asap"/>
              <a:sym typeface="Asap"/>
            </a:endParaRPr>
          </a:p>
          <a:p>
            <a:pPr indent="0" lvl="0" marL="0" marR="0" rtl="0" algn="l">
              <a:lnSpc>
                <a:spcPct val="130000"/>
              </a:lnSpc>
              <a:spcBef>
                <a:spcPts val="0"/>
              </a:spcBef>
              <a:spcAft>
                <a:spcPts val="0"/>
              </a:spcAft>
              <a:buNone/>
            </a:pPr>
            <a:r>
              <a:t/>
            </a:r>
            <a:endParaRPr sz="1700">
              <a:solidFill>
                <a:schemeClr val="dk1"/>
              </a:solidFill>
              <a:latin typeface="Asap"/>
              <a:ea typeface="Asap"/>
              <a:cs typeface="Asap"/>
              <a:sym typeface="Asap"/>
            </a:endParaRPr>
          </a:p>
        </p:txBody>
      </p:sp>
      <p:pic>
        <p:nvPicPr>
          <p:cNvPr id="689" name="Google Shape;689;p45"/>
          <p:cNvPicPr preferRelativeResize="0"/>
          <p:nvPr/>
        </p:nvPicPr>
        <p:blipFill rotWithShape="1">
          <a:blip r:embed="rId3">
            <a:alphaModFix/>
          </a:blip>
          <a:srcRect b="13088" l="0" r="0" t="0"/>
          <a:stretch/>
        </p:blipFill>
        <p:spPr>
          <a:xfrm>
            <a:off x="-3807825" y="2832576"/>
            <a:ext cx="7614549" cy="7180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93" name="Shape 693"/>
        <p:cNvGrpSpPr/>
        <p:nvPr/>
      </p:nvGrpSpPr>
      <p:grpSpPr>
        <a:xfrm>
          <a:off x="0" y="0"/>
          <a:ext cx="0" cy="0"/>
          <a:chOff x="0" y="0"/>
          <a:chExt cx="0" cy="0"/>
        </a:xfrm>
      </p:grpSpPr>
      <p:pic>
        <p:nvPicPr>
          <p:cNvPr id="694" name="Google Shape;694;p46"/>
          <p:cNvPicPr preferRelativeResize="0"/>
          <p:nvPr/>
        </p:nvPicPr>
        <p:blipFill>
          <a:blip r:embed="rId3">
            <a:alphaModFix/>
          </a:blip>
          <a:stretch>
            <a:fillRect/>
          </a:stretch>
        </p:blipFill>
        <p:spPr>
          <a:xfrm>
            <a:off x="14971923" y="-1905143"/>
            <a:ext cx="11264724" cy="10947574"/>
          </a:xfrm>
          <a:prstGeom prst="rect">
            <a:avLst/>
          </a:prstGeom>
          <a:noFill/>
          <a:ln>
            <a:noFill/>
          </a:ln>
        </p:spPr>
      </p:pic>
      <p:sp>
        <p:nvSpPr>
          <p:cNvPr id="695" name="Google Shape;695;p46"/>
          <p:cNvSpPr txBox="1"/>
          <p:nvPr/>
        </p:nvSpPr>
        <p:spPr>
          <a:xfrm>
            <a:off x="742023" y="2258487"/>
            <a:ext cx="7287600" cy="7112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SzPts val="1100"/>
              <a:buNone/>
            </a:pPr>
            <a:r>
              <a:rPr lang="en-US" sz="2200">
                <a:solidFill>
                  <a:schemeClr val="dk1"/>
                </a:solidFill>
                <a:latin typeface="Asap"/>
                <a:ea typeface="Asap"/>
                <a:cs typeface="Asap"/>
                <a:sym typeface="Asap"/>
              </a:rPr>
              <a:t>We met with “James Gosling,” a </a:t>
            </a:r>
            <a:r>
              <a:rPr b="1" lang="en-US" sz="2200">
                <a:solidFill>
                  <a:schemeClr val="dk1"/>
                </a:solidFill>
                <a:latin typeface="Asap"/>
                <a:ea typeface="Asap"/>
                <a:cs typeface="Asap"/>
                <a:sym typeface="Asap"/>
              </a:rPr>
              <a:t>former high school English teacher with 20 years of experience</a:t>
            </a:r>
            <a:r>
              <a:rPr lang="en-US" sz="2200">
                <a:solidFill>
                  <a:schemeClr val="dk1"/>
                </a:solidFill>
                <a:latin typeface="Asap"/>
                <a:ea typeface="Asap"/>
                <a:cs typeface="Asap"/>
                <a:sym typeface="Asap"/>
              </a:rPr>
              <a:t>, who also taught world history at both private universities and community colleges before transitioning into freelance tutoring and educational counseling. We were surprised to notice how restricted he felt by the lack of academic freedom in traditional institutions, where bureaucracy and rigid expectations limited his ability to teach effectively and connect with students. We wonder if this means that many educators, especially junior faculty, are stifled by these institutional constraints, preventing them from exploring more dynamic and impactful teaching methods. It would be game-changing to </a:t>
            </a:r>
            <a:r>
              <a:rPr b="1" lang="en-US" sz="2200">
                <a:solidFill>
                  <a:schemeClr val="dk1"/>
                </a:solidFill>
                <a:latin typeface="Asap"/>
                <a:ea typeface="Asap"/>
                <a:cs typeface="Asap"/>
                <a:sym typeface="Asap"/>
              </a:rPr>
              <a:t>create an environment that promotes true academic freedom, allowing educators the liberty to teach in ways that foster deeper student engagement and accountability, without being bound by outdated structures and expectations.</a:t>
            </a:r>
            <a:endParaRPr b="1" sz="2200">
              <a:solidFill>
                <a:schemeClr val="dk1"/>
              </a:solidFill>
              <a:latin typeface="Asap"/>
              <a:ea typeface="Asap"/>
              <a:cs typeface="Asap"/>
              <a:sym typeface="Asap"/>
            </a:endParaRPr>
          </a:p>
          <a:p>
            <a:pPr indent="0" lvl="0" marL="0" rtl="0" algn="l">
              <a:lnSpc>
                <a:spcPct val="115000"/>
              </a:lnSpc>
              <a:spcBef>
                <a:spcPts val="1200"/>
              </a:spcBef>
              <a:spcAft>
                <a:spcPts val="0"/>
              </a:spcAft>
              <a:buSzPts val="1100"/>
              <a:buNone/>
            </a:pPr>
            <a:r>
              <a:t/>
            </a:r>
            <a:endParaRPr sz="2200">
              <a:solidFill>
                <a:schemeClr val="dk1"/>
              </a:solidFill>
              <a:latin typeface="Asap"/>
              <a:ea typeface="Asap"/>
              <a:cs typeface="Asap"/>
              <a:sym typeface="Asap"/>
            </a:endParaRPr>
          </a:p>
        </p:txBody>
      </p:sp>
      <p:sp>
        <p:nvSpPr>
          <p:cNvPr id="696" name="Google Shape;696;p46"/>
          <p:cNvSpPr txBox="1"/>
          <p:nvPr/>
        </p:nvSpPr>
        <p:spPr>
          <a:xfrm>
            <a:off x="742025" y="405750"/>
            <a:ext cx="16054800" cy="10776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US" sz="7000">
                <a:solidFill>
                  <a:srgbClr val="282828"/>
                </a:solidFill>
                <a:latin typeface="Poppins"/>
                <a:ea typeface="Poppins"/>
                <a:cs typeface="Poppins"/>
                <a:sym typeface="Poppins"/>
              </a:rPr>
              <a:t>NEW POV #3: “JAMES GOSLING”</a:t>
            </a:r>
            <a:endParaRPr sz="7000"/>
          </a:p>
        </p:txBody>
      </p:sp>
      <p:sp>
        <p:nvSpPr>
          <p:cNvPr id="697" name="Google Shape;697;p46"/>
          <p:cNvSpPr txBox="1"/>
          <p:nvPr/>
        </p:nvSpPr>
        <p:spPr>
          <a:xfrm>
            <a:off x="8468625" y="2258476"/>
            <a:ext cx="7287600" cy="7784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1700">
                <a:latin typeface="Asap"/>
                <a:ea typeface="Asap"/>
                <a:cs typeface="Asap"/>
                <a:sym typeface="Asap"/>
              </a:rPr>
              <a:t>How might we streamline the hiring process for TAs to reduce bias?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make the TA hiring process more accessible to a diverse range of candidates?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ensure proper training for TAs to increase their effectiveness?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develop a standardized training program for TAs?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prevent tunnel vision and ensure flexibility in the TA selection process?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create a more inclusive and supportive environment for prospective TAs during hiring?</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reduce the time and effort required in the TA hiring process without compromising quality?</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use technology to assist in a fair and efficient TA selection process?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ensure continuous feedback and support for TAs during and after their hiring process?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redesign the TA hiring process to include both technical skills and teaching abilities?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make the TA hiring process adaptable to different departments' specific needs?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encourage prospective TAs to apply by reducing unnecessary hiring hurdles?</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eliminate bias in interviews and ensure diverse perspectives in the hiring panel?</a:t>
            </a:r>
            <a:endParaRPr sz="1700">
              <a:latin typeface="Asap"/>
              <a:ea typeface="Asap"/>
              <a:cs typeface="Asap"/>
              <a:sym typeface="Asap"/>
            </a:endParaRPr>
          </a:p>
          <a:p>
            <a:pPr indent="0" lvl="0" marL="0" rtl="0" algn="l">
              <a:lnSpc>
                <a:spcPct val="115000"/>
              </a:lnSpc>
              <a:spcBef>
                <a:spcPts val="0"/>
              </a:spcBef>
              <a:spcAft>
                <a:spcPts val="0"/>
              </a:spcAft>
              <a:buNone/>
            </a:pPr>
            <a:r>
              <a:rPr lang="en-US" sz="1700">
                <a:latin typeface="Asap"/>
                <a:ea typeface="Asap"/>
                <a:cs typeface="Asap"/>
                <a:sym typeface="Asap"/>
              </a:rPr>
              <a:t>How might we create a mentorship system for new TAs to learn and adapt more effectively?</a:t>
            </a:r>
            <a:endParaRPr sz="1700">
              <a:latin typeface="Asap"/>
              <a:ea typeface="Asap"/>
              <a:cs typeface="Asap"/>
              <a:sym typeface="Asap"/>
            </a:endParaRPr>
          </a:p>
          <a:p>
            <a:pPr indent="0" lvl="0" marL="0" marR="0" rtl="0" algn="l">
              <a:lnSpc>
                <a:spcPct val="130000"/>
              </a:lnSpc>
              <a:spcBef>
                <a:spcPts val="0"/>
              </a:spcBef>
              <a:spcAft>
                <a:spcPts val="0"/>
              </a:spcAft>
              <a:buNone/>
            </a:pPr>
            <a:r>
              <a:t/>
            </a:r>
            <a:endParaRPr sz="1700">
              <a:solidFill>
                <a:schemeClr val="dk1"/>
              </a:solidFill>
              <a:latin typeface="Asap"/>
              <a:ea typeface="Asap"/>
              <a:cs typeface="Asap"/>
              <a:sym typeface="Asap"/>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7"/>
          <p:cNvSpPr/>
          <p:nvPr/>
        </p:nvSpPr>
        <p:spPr>
          <a:xfrm>
            <a:off x="4704750" y="536550"/>
            <a:ext cx="3545100" cy="26664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Poppins"/>
                <a:ea typeface="Poppins"/>
                <a:cs typeface="Poppins"/>
                <a:sym typeface="Poppins"/>
              </a:rPr>
              <a:t>Learning Progress Tracker: App that tracks a student’s learning gaps and suggests questions based on what they don’t understand, which TAs can review.</a:t>
            </a:r>
            <a:endParaRPr b="1" sz="2000">
              <a:latin typeface="Poppins"/>
              <a:ea typeface="Poppins"/>
              <a:cs typeface="Poppins"/>
              <a:sym typeface="Poppins"/>
            </a:endParaRPr>
          </a:p>
        </p:txBody>
      </p:sp>
      <p:sp>
        <p:nvSpPr>
          <p:cNvPr id="703" name="Google Shape;703;p47"/>
          <p:cNvSpPr/>
          <p:nvPr/>
        </p:nvSpPr>
        <p:spPr>
          <a:xfrm>
            <a:off x="4409600" y="7183925"/>
            <a:ext cx="3545100" cy="2666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Poppins"/>
                <a:ea typeface="Poppins"/>
                <a:cs typeface="Poppins"/>
                <a:sym typeface="Poppins"/>
              </a:rPr>
              <a:t>Interactive Concept Builder: Software where students build visual concept maps before meeting with TAs, helping TAs identify areas for instruction.</a:t>
            </a:r>
            <a:endParaRPr sz="2000">
              <a:latin typeface="Poppins"/>
              <a:ea typeface="Poppins"/>
              <a:cs typeface="Poppins"/>
              <a:sym typeface="Poppins"/>
            </a:endParaRPr>
          </a:p>
          <a:p>
            <a:pPr indent="0" lvl="0" marL="0" rtl="0" algn="ctr">
              <a:spcBef>
                <a:spcPts val="0"/>
              </a:spcBef>
              <a:spcAft>
                <a:spcPts val="0"/>
              </a:spcAft>
              <a:buNone/>
            </a:pPr>
            <a:r>
              <a:t/>
            </a:r>
            <a:endParaRPr sz="2000">
              <a:latin typeface="Poppins"/>
              <a:ea typeface="Poppins"/>
              <a:cs typeface="Poppins"/>
              <a:sym typeface="Poppins"/>
            </a:endParaRPr>
          </a:p>
        </p:txBody>
      </p:sp>
      <p:sp>
        <p:nvSpPr>
          <p:cNvPr id="704" name="Google Shape;704;p47"/>
          <p:cNvSpPr/>
          <p:nvPr/>
        </p:nvSpPr>
        <p:spPr>
          <a:xfrm>
            <a:off x="12894650" y="5913100"/>
            <a:ext cx="5103900" cy="266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27000" rtl="0" algn="l">
              <a:lnSpc>
                <a:spcPct val="115000"/>
              </a:lnSpc>
              <a:spcBef>
                <a:spcPts val="900"/>
              </a:spcBef>
              <a:spcAft>
                <a:spcPts val="0"/>
              </a:spcAft>
              <a:buNone/>
            </a:pPr>
            <a:r>
              <a:rPr lang="en-US" sz="2000">
                <a:solidFill>
                  <a:srgbClr val="0E0E0E"/>
                </a:solidFill>
                <a:latin typeface="Poppins"/>
                <a:ea typeface="Poppins"/>
                <a:cs typeface="Poppins"/>
                <a:sym typeface="Poppins"/>
              </a:rPr>
              <a:t>	</a:t>
            </a:r>
            <a:r>
              <a:rPr b="1" lang="en-US" sz="2000">
                <a:solidFill>
                  <a:srgbClr val="0E0E0E"/>
                </a:solidFill>
                <a:latin typeface="Poppins"/>
                <a:ea typeface="Poppins"/>
                <a:cs typeface="Poppins"/>
                <a:sym typeface="Poppins"/>
              </a:rPr>
              <a:t>Real-time Q&amp;A Whiteboard</a:t>
            </a:r>
            <a:r>
              <a:rPr lang="en-US" sz="2000">
                <a:solidFill>
                  <a:srgbClr val="0E0E0E"/>
                </a:solidFill>
                <a:latin typeface="Poppins"/>
                <a:ea typeface="Poppins"/>
                <a:cs typeface="Poppins"/>
                <a:sym typeface="Poppins"/>
              </a:rPr>
              <a:t>: A collaborative digital whiteboard where students post questions and TAs answer by breaking down concepts for group learning.</a:t>
            </a:r>
            <a:endParaRPr sz="2000">
              <a:solidFill>
                <a:srgbClr val="0E0E0E"/>
              </a:solidFill>
              <a:latin typeface="Poppins"/>
              <a:ea typeface="Poppins"/>
              <a:cs typeface="Poppins"/>
              <a:sym typeface="Poppins"/>
            </a:endParaRPr>
          </a:p>
          <a:p>
            <a:pPr indent="0" lvl="0" marL="0" rtl="0" algn="ctr">
              <a:spcBef>
                <a:spcPts val="0"/>
              </a:spcBef>
              <a:spcAft>
                <a:spcPts val="0"/>
              </a:spcAft>
              <a:buNone/>
            </a:pPr>
            <a:r>
              <a:t/>
            </a:r>
            <a:endParaRPr sz="2000">
              <a:latin typeface="Poppins"/>
              <a:ea typeface="Poppins"/>
              <a:cs typeface="Poppins"/>
              <a:sym typeface="Poppins"/>
            </a:endParaRPr>
          </a:p>
        </p:txBody>
      </p:sp>
      <p:sp>
        <p:nvSpPr>
          <p:cNvPr id="705" name="Google Shape;705;p47"/>
          <p:cNvSpPr/>
          <p:nvPr/>
        </p:nvSpPr>
        <p:spPr>
          <a:xfrm>
            <a:off x="152450" y="1334125"/>
            <a:ext cx="3545100" cy="2666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0E0E0E"/>
                </a:solidFill>
                <a:latin typeface="Poppins"/>
                <a:ea typeface="Poppins"/>
                <a:cs typeface="Poppins"/>
                <a:sym typeface="Poppins"/>
              </a:rPr>
              <a:t>“Office Hour Bot”: An AI-powered assistant that helps answer basic questions, allowing TAs to focus on deeper teaching.</a:t>
            </a:r>
            <a:endParaRPr sz="2000">
              <a:latin typeface="Poppins"/>
              <a:ea typeface="Poppins"/>
              <a:cs typeface="Poppins"/>
              <a:sym typeface="Poppins"/>
            </a:endParaRPr>
          </a:p>
        </p:txBody>
      </p:sp>
      <p:sp>
        <p:nvSpPr>
          <p:cNvPr id="706" name="Google Shape;706;p47"/>
          <p:cNvSpPr/>
          <p:nvPr/>
        </p:nvSpPr>
        <p:spPr>
          <a:xfrm>
            <a:off x="9784125" y="365025"/>
            <a:ext cx="3545100" cy="2666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27000" rtl="0" algn="l">
              <a:lnSpc>
                <a:spcPct val="115000"/>
              </a:lnSpc>
              <a:spcBef>
                <a:spcPts val="900"/>
              </a:spcBef>
              <a:spcAft>
                <a:spcPts val="0"/>
              </a:spcAft>
              <a:buNone/>
            </a:pPr>
            <a:r>
              <a:rPr lang="en-US" sz="2000">
                <a:solidFill>
                  <a:srgbClr val="0E0E0E"/>
                </a:solidFill>
                <a:latin typeface="Poppins"/>
                <a:ea typeface="Poppins"/>
                <a:cs typeface="Poppins"/>
                <a:sym typeface="Poppins"/>
              </a:rPr>
              <a:t>	</a:t>
            </a:r>
            <a:r>
              <a:rPr b="1" lang="en-US" sz="2000">
                <a:solidFill>
                  <a:srgbClr val="0E0E0E"/>
                </a:solidFill>
                <a:latin typeface="Poppins"/>
                <a:ea typeface="Poppins"/>
                <a:cs typeface="Poppins"/>
                <a:sym typeface="Poppins"/>
              </a:rPr>
              <a:t>TA “Teaching Game”</a:t>
            </a:r>
            <a:r>
              <a:rPr lang="en-US" sz="2000">
                <a:solidFill>
                  <a:srgbClr val="0E0E0E"/>
                </a:solidFill>
                <a:latin typeface="Poppins"/>
                <a:ea typeface="Poppins"/>
                <a:cs typeface="Poppins"/>
                <a:sym typeface="Poppins"/>
              </a:rPr>
              <a:t>: Gamify office hours, where TAs guide students through mini-learning challenges before they get direct answers.</a:t>
            </a:r>
            <a:endParaRPr sz="2000">
              <a:latin typeface="Poppins"/>
              <a:ea typeface="Poppins"/>
              <a:cs typeface="Poppins"/>
              <a:sym typeface="Poppins"/>
            </a:endParaRPr>
          </a:p>
        </p:txBody>
      </p:sp>
      <p:sp>
        <p:nvSpPr>
          <p:cNvPr id="707" name="Google Shape;707;p47"/>
          <p:cNvSpPr/>
          <p:nvPr/>
        </p:nvSpPr>
        <p:spPr>
          <a:xfrm>
            <a:off x="602400" y="4595025"/>
            <a:ext cx="3545100" cy="2666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27000" rtl="0" algn="l">
              <a:lnSpc>
                <a:spcPct val="115000"/>
              </a:lnSpc>
              <a:spcBef>
                <a:spcPts val="900"/>
              </a:spcBef>
              <a:spcAft>
                <a:spcPts val="0"/>
              </a:spcAft>
              <a:buNone/>
            </a:pPr>
            <a:r>
              <a:rPr lang="en-US" sz="2000">
                <a:solidFill>
                  <a:srgbClr val="0E0E0E"/>
                </a:solidFill>
                <a:latin typeface="Poppins"/>
                <a:ea typeface="Poppins"/>
                <a:cs typeface="Poppins"/>
                <a:sym typeface="Poppins"/>
              </a:rPr>
              <a:t>	</a:t>
            </a:r>
            <a:r>
              <a:rPr b="1" lang="en-US" sz="2000">
                <a:solidFill>
                  <a:srgbClr val="0E0E0E"/>
                </a:solidFill>
                <a:latin typeface="Poppins"/>
                <a:ea typeface="Poppins"/>
                <a:cs typeface="Poppins"/>
                <a:sym typeface="Poppins"/>
              </a:rPr>
              <a:t>Adaptive Learning Session App</a:t>
            </a:r>
            <a:r>
              <a:rPr lang="en-US" sz="2000">
                <a:solidFill>
                  <a:srgbClr val="0E0E0E"/>
                </a:solidFill>
                <a:latin typeface="Poppins"/>
                <a:ea typeface="Poppins"/>
                <a:cs typeface="Poppins"/>
                <a:sym typeface="Poppins"/>
              </a:rPr>
              <a:t>: Tailored, AI-driven learning sessions with TAs based on the student’s progress and areas of confusion.</a:t>
            </a:r>
            <a:endParaRPr sz="2000">
              <a:solidFill>
                <a:srgbClr val="0E0E0E"/>
              </a:solidFill>
              <a:latin typeface="Poppins"/>
              <a:ea typeface="Poppins"/>
              <a:cs typeface="Poppins"/>
              <a:sym typeface="Poppins"/>
            </a:endParaRPr>
          </a:p>
          <a:p>
            <a:pPr indent="0" lvl="0" marL="0" rtl="0" algn="ctr">
              <a:spcBef>
                <a:spcPts val="0"/>
              </a:spcBef>
              <a:spcAft>
                <a:spcPts val="0"/>
              </a:spcAft>
              <a:buNone/>
            </a:pPr>
            <a:r>
              <a:t/>
            </a:r>
            <a:endParaRPr sz="2000">
              <a:latin typeface="Poppins"/>
              <a:ea typeface="Poppins"/>
              <a:cs typeface="Poppins"/>
              <a:sym typeface="Poppins"/>
            </a:endParaRPr>
          </a:p>
        </p:txBody>
      </p:sp>
      <p:sp>
        <p:nvSpPr>
          <p:cNvPr id="708" name="Google Shape;708;p47"/>
          <p:cNvSpPr/>
          <p:nvPr/>
        </p:nvSpPr>
        <p:spPr>
          <a:xfrm>
            <a:off x="8459200" y="6777525"/>
            <a:ext cx="3545100" cy="2666400"/>
          </a:xfrm>
          <a:prstGeom prst="rect">
            <a:avLst/>
          </a:prstGeom>
          <a:solidFill>
            <a:schemeClr val="lt2"/>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127000" lvl="0" marL="127000" rtl="0" algn="l">
              <a:lnSpc>
                <a:spcPct val="115000"/>
              </a:lnSpc>
              <a:spcBef>
                <a:spcPts val="900"/>
              </a:spcBef>
              <a:spcAft>
                <a:spcPts val="0"/>
              </a:spcAft>
              <a:buNone/>
            </a:pPr>
            <a:r>
              <a:rPr lang="en-US" sz="2000">
                <a:solidFill>
                  <a:srgbClr val="0E0E0E"/>
                </a:solidFill>
                <a:latin typeface="Poppins"/>
                <a:ea typeface="Poppins"/>
                <a:cs typeface="Poppins"/>
                <a:sym typeface="Poppins"/>
              </a:rPr>
              <a:t>	</a:t>
            </a:r>
            <a:r>
              <a:rPr b="1" lang="en-US" sz="2000">
                <a:solidFill>
                  <a:srgbClr val="0E0E0E"/>
                </a:solidFill>
                <a:latin typeface="Poppins"/>
                <a:ea typeface="Poppins"/>
                <a:cs typeface="Poppins"/>
                <a:sym typeface="Poppins"/>
              </a:rPr>
              <a:t>TA Skill Workshops</a:t>
            </a:r>
            <a:r>
              <a:rPr lang="en-US" sz="2000">
                <a:solidFill>
                  <a:srgbClr val="0E0E0E"/>
                </a:solidFill>
                <a:latin typeface="Poppins"/>
                <a:ea typeface="Poppins"/>
                <a:cs typeface="Poppins"/>
                <a:sym typeface="Poppins"/>
              </a:rPr>
              <a:t>: Monthly workshops for TAs to improve teaching methods, focusing on leading conceptual discussions over quick answers.</a:t>
            </a:r>
            <a:endParaRPr sz="2000">
              <a:latin typeface="Poppins"/>
              <a:ea typeface="Poppins"/>
              <a:cs typeface="Poppins"/>
              <a:sym typeface="Poppins"/>
            </a:endParaRPr>
          </a:p>
        </p:txBody>
      </p:sp>
      <p:sp>
        <p:nvSpPr>
          <p:cNvPr id="709" name="Google Shape;709;p47"/>
          <p:cNvSpPr/>
          <p:nvPr/>
        </p:nvSpPr>
        <p:spPr>
          <a:xfrm>
            <a:off x="13944475" y="536550"/>
            <a:ext cx="3545100" cy="266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900"/>
              </a:spcBef>
              <a:spcAft>
                <a:spcPts val="0"/>
              </a:spcAft>
              <a:buNone/>
            </a:pPr>
            <a:r>
              <a:rPr b="1" lang="en-US" sz="2000">
                <a:solidFill>
                  <a:srgbClr val="0E0E0E"/>
                </a:solidFill>
                <a:latin typeface="Poppins"/>
                <a:ea typeface="Poppins"/>
                <a:cs typeface="Poppins"/>
                <a:sym typeface="Poppins"/>
              </a:rPr>
              <a:t>TA Skill Workshops</a:t>
            </a:r>
            <a:r>
              <a:rPr lang="en-US" sz="2000">
                <a:solidFill>
                  <a:srgbClr val="0E0E0E"/>
                </a:solidFill>
                <a:latin typeface="Poppins"/>
                <a:ea typeface="Poppins"/>
                <a:cs typeface="Poppins"/>
                <a:sym typeface="Poppins"/>
              </a:rPr>
              <a:t>: Monthly workshops for TAs to improve teaching methods, focusing on leading conceptual discussions over quick answers.</a:t>
            </a:r>
            <a:endParaRPr sz="2000">
              <a:solidFill>
                <a:srgbClr val="0E0E0E"/>
              </a:solidFill>
              <a:latin typeface="Poppins"/>
              <a:ea typeface="Poppins"/>
              <a:cs typeface="Poppins"/>
              <a:sym typeface="Poppins"/>
            </a:endParaRPr>
          </a:p>
          <a:p>
            <a:pPr indent="0" lvl="0" marL="0" rtl="0" algn="ctr">
              <a:spcBef>
                <a:spcPts val="0"/>
              </a:spcBef>
              <a:spcAft>
                <a:spcPts val="0"/>
              </a:spcAft>
              <a:buNone/>
            </a:pPr>
            <a:r>
              <a:t/>
            </a:r>
            <a:endParaRPr sz="2000">
              <a:latin typeface="Poppins"/>
              <a:ea typeface="Poppins"/>
              <a:cs typeface="Poppins"/>
              <a:sym typeface="Poppins"/>
            </a:endParaRPr>
          </a:p>
        </p:txBody>
      </p:sp>
      <p:sp>
        <p:nvSpPr>
          <p:cNvPr id="710" name="Google Shape;710;p47"/>
          <p:cNvSpPr/>
          <p:nvPr/>
        </p:nvSpPr>
        <p:spPr>
          <a:xfrm>
            <a:off x="4572000" y="3242150"/>
            <a:ext cx="8896500" cy="30099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rgbClr val="0000FF"/>
                </a:solidFill>
                <a:latin typeface="Poppins"/>
                <a:ea typeface="Poppins"/>
                <a:cs typeface="Poppins"/>
                <a:sym typeface="Poppins"/>
              </a:rPr>
              <a:t>How might we ensure that TAs at office hours have time to teach the content rather than simply giving answers?</a:t>
            </a:r>
            <a:endParaRPr sz="2400">
              <a:solidFill>
                <a:srgbClr val="0000FF"/>
              </a:solidFill>
              <a:latin typeface="Poppins"/>
              <a:ea typeface="Poppins"/>
              <a:cs typeface="Poppins"/>
              <a:sym typeface="Poppins"/>
            </a:endParaRPr>
          </a:p>
        </p:txBody>
      </p:sp>
      <p:sp>
        <p:nvSpPr>
          <p:cNvPr id="711" name="Google Shape;711;p47"/>
          <p:cNvSpPr/>
          <p:nvPr/>
        </p:nvSpPr>
        <p:spPr>
          <a:xfrm>
            <a:off x="365025" y="82950"/>
            <a:ext cx="3545100" cy="995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latin typeface="Asap"/>
                <a:ea typeface="Asap"/>
                <a:cs typeface="Asap"/>
                <a:sym typeface="Asap"/>
              </a:rPr>
              <a:t>Brainstorm Solution #1</a:t>
            </a:r>
            <a:endParaRPr sz="2500">
              <a:latin typeface="Asap"/>
              <a:ea typeface="Asap"/>
              <a:cs typeface="Asap"/>
              <a:sym typeface="Asap"/>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8"/>
          <p:cNvSpPr/>
          <p:nvPr/>
        </p:nvSpPr>
        <p:spPr>
          <a:xfrm>
            <a:off x="5002100" y="536550"/>
            <a:ext cx="3545100" cy="26664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Poppins"/>
                <a:ea typeface="Poppins"/>
                <a:cs typeface="Poppins"/>
                <a:sym typeface="Poppins"/>
              </a:rPr>
              <a:t>	Interactive Concept Builder: Software where students build visual concept maps before meeting with TAs, helping TAs identify areas for instruction.</a:t>
            </a:r>
            <a:endParaRPr b="1" sz="2000">
              <a:latin typeface="Poppins"/>
              <a:ea typeface="Poppins"/>
              <a:cs typeface="Poppins"/>
              <a:sym typeface="Poppins"/>
            </a:endParaRPr>
          </a:p>
        </p:txBody>
      </p:sp>
      <p:sp>
        <p:nvSpPr>
          <p:cNvPr id="717" name="Google Shape;717;p48"/>
          <p:cNvSpPr/>
          <p:nvPr/>
        </p:nvSpPr>
        <p:spPr>
          <a:xfrm>
            <a:off x="12894650" y="5913100"/>
            <a:ext cx="5103900" cy="266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27000" rtl="0" algn="l">
              <a:lnSpc>
                <a:spcPct val="115000"/>
              </a:lnSpc>
              <a:spcBef>
                <a:spcPts val="900"/>
              </a:spcBef>
              <a:spcAft>
                <a:spcPts val="0"/>
              </a:spcAft>
              <a:buNone/>
            </a:pPr>
            <a:r>
              <a:rPr b="1" lang="en-US" sz="2000">
                <a:solidFill>
                  <a:srgbClr val="0E0E0E"/>
                </a:solidFill>
                <a:latin typeface="Poppins"/>
                <a:ea typeface="Poppins"/>
                <a:cs typeface="Poppins"/>
                <a:sym typeface="Poppins"/>
              </a:rPr>
              <a:t>	AI TA Training Advisor: AI-driven platform that analyzes a TA’s interactions and suggests improvements in clarity, pacing, and engagement.</a:t>
            </a:r>
            <a:endParaRPr b="1" sz="2000">
              <a:solidFill>
                <a:srgbClr val="0E0E0E"/>
              </a:solidFill>
              <a:latin typeface="Poppins"/>
              <a:ea typeface="Poppins"/>
              <a:cs typeface="Poppins"/>
              <a:sym typeface="Poppins"/>
            </a:endParaRPr>
          </a:p>
          <a:p>
            <a:pPr indent="0" lvl="0" marL="0" rtl="0" algn="ctr">
              <a:spcBef>
                <a:spcPts val="0"/>
              </a:spcBef>
              <a:spcAft>
                <a:spcPts val="0"/>
              </a:spcAft>
              <a:buNone/>
            </a:pPr>
            <a:r>
              <a:t/>
            </a:r>
            <a:endParaRPr b="1" sz="2000">
              <a:latin typeface="Poppins"/>
              <a:ea typeface="Poppins"/>
              <a:cs typeface="Poppins"/>
              <a:sym typeface="Poppins"/>
            </a:endParaRPr>
          </a:p>
        </p:txBody>
      </p:sp>
      <p:sp>
        <p:nvSpPr>
          <p:cNvPr id="718" name="Google Shape;718;p48"/>
          <p:cNvSpPr/>
          <p:nvPr/>
        </p:nvSpPr>
        <p:spPr>
          <a:xfrm>
            <a:off x="4572000" y="7261425"/>
            <a:ext cx="3545100" cy="2666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000">
                <a:solidFill>
                  <a:srgbClr val="0E0E0E"/>
                </a:solidFill>
                <a:latin typeface="Poppins"/>
                <a:ea typeface="Poppins"/>
                <a:cs typeface="Poppins"/>
                <a:sym typeface="Poppins"/>
              </a:rPr>
              <a:t>	TA Training Simulator: Create an AI-powered simulator where TAs practice answering common student questions in real-time.</a:t>
            </a:r>
            <a:endParaRPr b="1" sz="2000">
              <a:solidFill>
                <a:srgbClr val="0E0E0E"/>
              </a:solidFill>
              <a:latin typeface="Poppins"/>
              <a:ea typeface="Poppins"/>
              <a:cs typeface="Poppins"/>
              <a:sym typeface="Poppins"/>
            </a:endParaRPr>
          </a:p>
          <a:p>
            <a:pPr indent="0" lvl="0" marL="0" rtl="0" algn="l">
              <a:spcBef>
                <a:spcPts val="0"/>
              </a:spcBef>
              <a:spcAft>
                <a:spcPts val="0"/>
              </a:spcAft>
              <a:buNone/>
            </a:pPr>
            <a:r>
              <a:t/>
            </a:r>
            <a:endParaRPr b="1" sz="2000">
              <a:solidFill>
                <a:srgbClr val="0E0E0E"/>
              </a:solidFill>
              <a:latin typeface="Poppins"/>
              <a:ea typeface="Poppins"/>
              <a:cs typeface="Poppins"/>
              <a:sym typeface="Poppins"/>
            </a:endParaRPr>
          </a:p>
        </p:txBody>
      </p:sp>
      <p:sp>
        <p:nvSpPr>
          <p:cNvPr id="719" name="Google Shape;719;p48"/>
          <p:cNvSpPr/>
          <p:nvPr/>
        </p:nvSpPr>
        <p:spPr>
          <a:xfrm>
            <a:off x="9189400" y="7261425"/>
            <a:ext cx="3545100" cy="2666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27000" rtl="0" algn="l">
              <a:lnSpc>
                <a:spcPct val="115000"/>
              </a:lnSpc>
              <a:spcBef>
                <a:spcPts val="900"/>
              </a:spcBef>
              <a:spcAft>
                <a:spcPts val="0"/>
              </a:spcAft>
              <a:buNone/>
            </a:pPr>
            <a:r>
              <a:rPr b="1" lang="en-US" sz="2000">
                <a:solidFill>
                  <a:srgbClr val="0E0E0E"/>
                </a:solidFill>
                <a:latin typeface="Poppins"/>
                <a:ea typeface="Poppins"/>
                <a:cs typeface="Poppins"/>
                <a:sym typeface="Poppins"/>
              </a:rPr>
              <a:t>TA Teaching Toolkit: Provide TAs with digital teaching resources like slides, concept maps, and interactive exercises tailored to the course.</a:t>
            </a:r>
            <a:endParaRPr b="1" sz="2000">
              <a:solidFill>
                <a:srgbClr val="0E0E0E"/>
              </a:solidFill>
              <a:latin typeface="Poppins"/>
              <a:ea typeface="Poppins"/>
              <a:cs typeface="Poppins"/>
              <a:sym typeface="Poppins"/>
            </a:endParaRPr>
          </a:p>
        </p:txBody>
      </p:sp>
      <p:sp>
        <p:nvSpPr>
          <p:cNvPr id="720" name="Google Shape;720;p48"/>
          <p:cNvSpPr/>
          <p:nvPr/>
        </p:nvSpPr>
        <p:spPr>
          <a:xfrm>
            <a:off x="602400" y="4595025"/>
            <a:ext cx="3545100" cy="2666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27000" rtl="0" algn="l">
              <a:lnSpc>
                <a:spcPct val="115000"/>
              </a:lnSpc>
              <a:spcBef>
                <a:spcPts val="900"/>
              </a:spcBef>
              <a:spcAft>
                <a:spcPts val="0"/>
              </a:spcAft>
              <a:buNone/>
            </a:pPr>
            <a:r>
              <a:rPr lang="en-US" sz="2000">
                <a:solidFill>
                  <a:srgbClr val="0E0E0E"/>
                </a:solidFill>
                <a:latin typeface="Poppins"/>
                <a:ea typeface="Poppins"/>
                <a:cs typeface="Poppins"/>
                <a:sym typeface="Poppins"/>
              </a:rPr>
              <a:t>Peer Review System: TAs review each other’s teaching methods and provide feedback to improve.</a:t>
            </a:r>
            <a:endParaRPr sz="2000">
              <a:solidFill>
                <a:srgbClr val="0E0E0E"/>
              </a:solidFill>
              <a:latin typeface="Poppins"/>
              <a:ea typeface="Poppins"/>
              <a:cs typeface="Poppins"/>
              <a:sym typeface="Poppins"/>
            </a:endParaRPr>
          </a:p>
          <a:p>
            <a:pPr indent="0" lvl="0" marL="0" rtl="0" algn="ctr">
              <a:spcBef>
                <a:spcPts val="0"/>
              </a:spcBef>
              <a:spcAft>
                <a:spcPts val="0"/>
              </a:spcAft>
              <a:buNone/>
            </a:pPr>
            <a:r>
              <a:t/>
            </a:r>
            <a:endParaRPr sz="2000">
              <a:latin typeface="Poppins"/>
              <a:ea typeface="Poppins"/>
              <a:cs typeface="Poppins"/>
              <a:sym typeface="Poppins"/>
            </a:endParaRPr>
          </a:p>
        </p:txBody>
      </p:sp>
      <p:sp>
        <p:nvSpPr>
          <p:cNvPr id="721" name="Google Shape;721;p48"/>
          <p:cNvSpPr/>
          <p:nvPr/>
        </p:nvSpPr>
        <p:spPr>
          <a:xfrm>
            <a:off x="13944475" y="536550"/>
            <a:ext cx="3545100" cy="266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900"/>
              </a:spcBef>
              <a:spcAft>
                <a:spcPts val="0"/>
              </a:spcAft>
              <a:buNone/>
            </a:pPr>
            <a:r>
              <a:rPr b="1" lang="en-US" sz="2000">
                <a:solidFill>
                  <a:srgbClr val="0E0E0E"/>
                </a:solidFill>
                <a:latin typeface="Poppins"/>
                <a:ea typeface="Poppins"/>
                <a:cs typeface="Poppins"/>
                <a:sym typeface="Poppins"/>
              </a:rPr>
              <a:t>Real-Time Feedback App: An app where students can give anonymous feedback on TAs’ teaching methods during office hours for real-time improvement.</a:t>
            </a:r>
            <a:endParaRPr b="1" sz="2000">
              <a:solidFill>
                <a:srgbClr val="0E0E0E"/>
              </a:solidFill>
              <a:latin typeface="Poppins"/>
              <a:ea typeface="Poppins"/>
              <a:cs typeface="Poppins"/>
              <a:sym typeface="Poppins"/>
            </a:endParaRPr>
          </a:p>
          <a:p>
            <a:pPr indent="0" lvl="0" marL="0" rtl="0" algn="ctr">
              <a:spcBef>
                <a:spcPts val="0"/>
              </a:spcBef>
              <a:spcAft>
                <a:spcPts val="0"/>
              </a:spcAft>
              <a:buNone/>
            </a:pPr>
            <a:r>
              <a:t/>
            </a:r>
            <a:endParaRPr sz="2000">
              <a:latin typeface="Poppins"/>
              <a:ea typeface="Poppins"/>
              <a:cs typeface="Poppins"/>
              <a:sym typeface="Poppins"/>
            </a:endParaRPr>
          </a:p>
        </p:txBody>
      </p:sp>
      <p:sp>
        <p:nvSpPr>
          <p:cNvPr id="722" name="Google Shape;722;p48"/>
          <p:cNvSpPr/>
          <p:nvPr/>
        </p:nvSpPr>
        <p:spPr>
          <a:xfrm>
            <a:off x="4572000" y="3242150"/>
            <a:ext cx="8896500" cy="30099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500">
                <a:solidFill>
                  <a:srgbClr val="0000FF"/>
                </a:solidFill>
              </a:rPr>
              <a:t>How might we ensure proper training for TAs to increase their effectiveness?</a:t>
            </a:r>
            <a:endParaRPr sz="2500">
              <a:solidFill>
                <a:srgbClr val="0000FF"/>
              </a:solidFill>
              <a:latin typeface="Poppins"/>
              <a:ea typeface="Poppins"/>
              <a:cs typeface="Poppins"/>
              <a:sym typeface="Poppins"/>
            </a:endParaRPr>
          </a:p>
        </p:txBody>
      </p:sp>
      <p:sp>
        <p:nvSpPr>
          <p:cNvPr id="723" name="Google Shape;723;p48"/>
          <p:cNvSpPr/>
          <p:nvPr/>
        </p:nvSpPr>
        <p:spPr>
          <a:xfrm>
            <a:off x="365025" y="82950"/>
            <a:ext cx="3545100" cy="995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latin typeface="Asap"/>
                <a:ea typeface="Asap"/>
                <a:cs typeface="Asap"/>
                <a:sym typeface="Asap"/>
              </a:rPr>
              <a:t>Brainstorm Solution #2</a:t>
            </a:r>
            <a:endParaRPr sz="2500">
              <a:latin typeface="Asap"/>
              <a:ea typeface="Asap"/>
              <a:cs typeface="Asap"/>
              <a:sym typeface="Asap"/>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35" name="Shape 235"/>
        <p:cNvGrpSpPr/>
        <p:nvPr/>
      </p:nvGrpSpPr>
      <p:grpSpPr>
        <a:xfrm>
          <a:off x="0" y="0"/>
          <a:ext cx="0" cy="0"/>
          <a:chOff x="0" y="0"/>
          <a:chExt cx="0" cy="0"/>
        </a:xfrm>
      </p:grpSpPr>
      <p:grpSp>
        <p:nvGrpSpPr>
          <p:cNvPr id="236" name="Google Shape;236;p13"/>
          <p:cNvGrpSpPr/>
          <p:nvPr/>
        </p:nvGrpSpPr>
        <p:grpSpPr>
          <a:xfrm>
            <a:off x="5703500" y="3435000"/>
            <a:ext cx="12830526" cy="4187886"/>
            <a:chOff x="0" y="-9525"/>
            <a:chExt cx="3479276" cy="1102975"/>
          </a:xfrm>
        </p:grpSpPr>
        <p:sp>
          <p:nvSpPr>
            <p:cNvPr id="237" name="Google Shape;237;p13"/>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txBox="1"/>
            <p:nvPr/>
          </p:nvSpPr>
          <p:spPr>
            <a:xfrm>
              <a:off x="0" y="-9525"/>
              <a:ext cx="3479276" cy="1102975"/>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9" name="Google Shape;239;p13"/>
          <p:cNvSpPr/>
          <p:nvPr/>
        </p:nvSpPr>
        <p:spPr>
          <a:xfrm>
            <a:off x="-2587339" y="2299216"/>
            <a:ext cx="13493009" cy="1349300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txBox="1"/>
          <p:nvPr/>
        </p:nvSpPr>
        <p:spPr>
          <a:xfrm>
            <a:off x="12647419" y="147083"/>
            <a:ext cx="4611881" cy="3171901"/>
          </a:xfrm>
          <a:prstGeom prst="rect">
            <a:avLst/>
          </a:prstGeom>
          <a:noFill/>
          <a:ln>
            <a:noFill/>
          </a:ln>
        </p:spPr>
        <p:txBody>
          <a:bodyPr anchorCtr="0" anchor="t" bIns="0" lIns="0" spcFirstLastPara="1" rIns="0" wrap="square" tIns="0">
            <a:spAutoFit/>
          </a:bodyPr>
          <a:lstStyle/>
          <a:p>
            <a:pPr indent="0" lvl="0" marL="0" marR="0" rtl="0" algn="r">
              <a:lnSpc>
                <a:spcPct val="128001"/>
              </a:lnSpc>
              <a:spcBef>
                <a:spcPts val="0"/>
              </a:spcBef>
              <a:spcAft>
                <a:spcPts val="0"/>
              </a:spcAft>
              <a:buNone/>
            </a:pPr>
            <a:r>
              <a:rPr b="1" i="0" lang="en-US" sz="18742" u="none" cap="none" strike="noStrike">
                <a:solidFill>
                  <a:srgbClr val="282828"/>
                </a:solidFill>
                <a:latin typeface="Poppins"/>
                <a:ea typeface="Poppins"/>
                <a:cs typeface="Poppins"/>
                <a:sym typeface="Poppins"/>
              </a:rPr>
              <a:t>01</a:t>
            </a:r>
            <a:endParaRPr/>
          </a:p>
        </p:txBody>
      </p:sp>
      <p:sp>
        <p:nvSpPr>
          <p:cNvPr id="241" name="Google Shape;241;p13"/>
          <p:cNvSpPr txBox="1"/>
          <p:nvPr/>
        </p:nvSpPr>
        <p:spPr>
          <a:xfrm>
            <a:off x="10686696" y="4233873"/>
            <a:ext cx="6965100" cy="24012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7800">
                <a:solidFill>
                  <a:srgbClr val="282828"/>
                </a:solidFill>
                <a:latin typeface="Poppins"/>
                <a:ea typeface="Poppins"/>
                <a:cs typeface="Poppins"/>
                <a:sym typeface="Poppins"/>
              </a:rPr>
              <a:t>WHERE WERE WE?</a:t>
            </a:r>
            <a:endParaRPr/>
          </a:p>
        </p:txBody>
      </p:sp>
      <p:pic>
        <p:nvPicPr>
          <p:cNvPr id="242" name="Google Shape;242;p13"/>
          <p:cNvPicPr preferRelativeResize="0"/>
          <p:nvPr/>
        </p:nvPicPr>
        <p:blipFill>
          <a:blip r:embed="rId3">
            <a:alphaModFix/>
          </a:blip>
          <a:stretch>
            <a:fillRect/>
          </a:stretch>
        </p:blipFill>
        <p:spPr>
          <a:xfrm>
            <a:off x="-1268251" y="1364478"/>
            <a:ext cx="12469851" cy="1068124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49"/>
          <p:cNvSpPr/>
          <p:nvPr/>
        </p:nvSpPr>
        <p:spPr>
          <a:xfrm>
            <a:off x="4704750" y="536550"/>
            <a:ext cx="3545100" cy="26664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000">
                <a:latin typeface="Poppins"/>
                <a:ea typeface="Poppins"/>
                <a:cs typeface="Poppins"/>
                <a:sym typeface="Poppins"/>
              </a:rPr>
              <a:t>	Peer Review System: TAs review each other’s teaching methods and provide feedback to improve.</a:t>
            </a:r>
            <a:endParaRPr b="1" sz="2000">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b="1" sz="2000">
              <a:latin typeface="Poppins"/>
              <a:ea typeface="Poppins"/>
              <a:cs typeface="Poppins"/>
              <a:sym typeface="Poppins"/>
            </a:endParaRPr>
          </a:p>
          <a:p>
            <a:pPr indent="0" lvl="0" marL="0" rtl="0" algn="ctr">
              <a:spcBef>
                <a:spcPts val="0"/>
              </a:spcBef>
              <a:spcAft>
                <a:spcPts val="0"/>
              </a:spcAft>
              <a:buNone/>
            </a:pPr>
            <a:r>
              <a:t/>
            </a:r>
            <a:endParaRPr b="1" sz="2000">
              <a:latin typeface="Poppins"/>
              <a:ea typeface="Poppins"/>
              <a:cs typeface="Poppins"/>
              <a:sym typeface="Poppins"/>
            </a:endParaRPr>
          </a:p>
        </p:txBody>
      </p:sp>
      <p:sp>
        <p:nvSpPr>
          <p:cNvPr id="729" name="Google Shape;729;p49"/>
          <p:cNvSpPr/>
          <p:nvPr/>
        </p:nvSpPr>
        <p:spPr>
          <a:xfrm>
            <a:off x="4409600" y="7183925"/>
            <a:ext cx="3545100" cy="2666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Poppins"/>
                <a:ea typeface="Poppins"/>
                <a:cs typeface="Poppins"/>
                <a:sym typeface="Poppins"/>
              </a:rPr>
              <a:t>Instant Messaging &amp; Video Integration: In-app messaging and video options for immediate sessions after booking without external tools.</a:t>
            </a:r>
            <a:endParaRPr b="1" sz="2000">
              <a:latin typeface="Poppins"/>
              <a:ea typeface="Poppins"/>
              <a:cs typeface="Poppins"/>
              <a:sym typeface="Poppins"/>
            </a:endParaRPr>
          </a:p>
        </p:txBody>
      </p:sp>
      <p:sp>
        <p:nvSpPr>
          <p:cNvPr id="730" name="Google Shape;730;p49"/>
          <p:cNvSpPr/>
          <p:nvPr/>
        </p:nvSpPr>
        <p:spPr>
          <a:xfrm>
            <a:off x="12894650" y="5913100"/>
            <a:ext cx="5103900" cy="266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500">
                <a:solidFill>
                  <a:srgbClr val="0E0E0E"/>
                </a:solidFill>
                <a:latin typeface="Poppins"/>
                <a:ea typeface="Poppins"/>
                <a:cs typeface="Poppins"/>
                <a:sym typeface="Poppins"/>
              </a:rPr>
              <a:t>	Tutor Profiles with Ratings: Profiles with ratings, reviews, and specialties displayed upfront, making it easy to choose a tutor like selecting a ride tier.</a:t>
            </a:r>
            <a:endParaRPr b="1" sz="2500">
              <a:solidFill>
                <a:srgbClr val="0E0E0E"/>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b="1" sz="1050">
              <a:solidFill>
                <a:srgbClr val="0E0E0E"/>
              </a:solidFill>
            </a:endParaRPr>
          </a:p>
          <a:p>
            <a:pPr indent="0" lvl="0" marL="0" rtl="0" algn="ctr">
              <a:spcBef>
                <a:spcPts val="0"/>
              </a:spcBef>
              <a:spcAft>
                <a:spcPts val="0"/>
              </a:spcAft>
              <a:buNone/>
            </a:pPr>
            <a:r>
              <a:t/>
            </a:r>
            <a:endParaRPr b="1" sz="1050">
              <a:solidFill>
                <a:srgbClr val="0E0E0E"/>
              </a:solidFill>
            </a:endParaRPr>
          </a:p>
        </p:txBody>
      </p:sp>
      <p:sp>
        <p:nvSpPr>
          <p:cNvPr id="731" name="Google Shape;731;p49"/>
          <p:cNvSpPr/>
          <p:nvPr/>
        </p:nvSpPr>
        <p:spPr>
          <a:xfrm>
            <a:off x="152450" y="1334125"/>
            <a:ext cx="3545100" cy="2666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0E0E0E"/>
                </a:solidFill>
                <a:latin typeface="Poppins"/>
                <a:ea typeface="Poppins"/>
                <a:cs typeface="Poppins"/>
                <a:sym typeface="Poppins"/>
              </a:rPr>
              <a:t>Real-Time Availability Map: A live map showing nearby tutors available now, allowing instant booking for immediate help.</a:t>
            </a:r>
            <a:endParaRPr sz="2000">
              <a:latin typeface="Poppins"/>
              <a:ea typeface="Poppins"/>
              <a:cs typeface="Poppins"/>
              <a:sym typeface="Poppins"/>
            </a:endParaRPr>
          </a:p>
        </p:txBody>
      </p:sp>
      <p:sp>
        <p:nvSpPr>
          <p:cNvPr id="732" name="Google Shape;732;p49"/>
          <p:cNvSpPr/>
          <p:nvPr/>
        </p:nvSpPr>
        <p:spPr>
          <a:xfrm>
            <a:off x="9784125" y="365025"/>
            <a:ext cx="3545100" cy="2666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27000" rtl="0" algn="l">
              <a:lnSpc>
                <a:spcPct val="115000"/>
              </a:lnSpc>
              <a:spcBef>
                <a:spcPts val="900"/>
              </a:spcBef>
              <a:spcAft>
                <a:spcPts val="0"/>
              </a:spcAft>
              <a:buNone/>
            </a:pPr>
            <a:r>
              <a:rPr b="1" lang="en-US" sz="2000">
                <a:solidFill>
                  <a:srgbClr val="0E0E0E"/>
                </a:solidFill>
                <a:latin typeface="Poppins"/>
                <a:ea typeface="Poppins"/>
                <a:cs typeface="Poppins"/>
                <a:sym typeface="Poppins"/>
              </a:rPr>
              <a:t>	“Smart Tutor” Matching Algorithm: AI-driven algorithm that learns students’ preferences and suggests tutors based on teaching style and past success rates.</a:t>
            </a:r>
            <a:endParaRPr b="1" sz="2000">
              <a:latin typeface="Poppins"/>
              <a:ea typeface="Poppins"/>
              <a:cs typeface="Poppins"/>
              <a:sym typeface="Poppins"/>
            </a:endParaRPr>
          </a:p>
        </p:txBody>
      </p:sp>
      <p:sp>
        <p:nvSpPr>
          <p:cNvPr id="733" name="Google Shape;733;p49"/>
          <p:cNvSpPr/>
          <p:nvPr/>
        </p:nvSpPr>
        <p:spPr>
          <a:xfrm>
            <a:off x="602400" y="4595025"/>
            <a:ext cx="3545100" cy="2666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000">
                <a:solidFill>
                  <a:srgbClr val="0E0E0E"/>
                </a:solidFill>
                <a:latin typeface="Poppins"/>
                <a:ea typeface="Poppins"/>
                <a:cs typeface="Poppins"/>
                <a:sym typeface="Poppins"/>
              </a:rPr>
              <a:t>Dynamic Pricing: Surge pricing for high-demand times or subjects, offering flexibility for both tutors and students.</a:t>
            </a:r>
            <a:endParaRPr b="1" sz="2000">
              <a:solidFill>
                <a:srgbClr val="0E0E0E"/>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b="1" sz="2000">
              <a:solidFill>
                <a:srgbClr val="0E0E0E"/>
              </a:solidFill>
              <a:latin typeface="Poppins"/>
              <a:ea typeface="Poppins"/>
              <a:cs typeface="Poppins"/>
              <a:sym typeface="Poppins"/>
            </a:endParaRPr>
          </a:p>
          <a:p>
            <a:pPr indent="0" lvl="0" marL="0" rtl="0" algn="ctr">
              <a:spcBef>
                <a:spcPts val="0"/>
              </a:spcBef>
              <a:spcAft>
                <a:spcPts val="0"/>
              </a:spcAft>
              <a:buNone/>
            </a:pPr>
            <a:r>
              <a:t/>
            </a:r>
            <a:endParaRPr b="1" sz="2000">
              <a:solidFill>
                <a:srgbClr val="0E0E0E"/>
              </a:solidFill>
              <a:latin typeface="Poppins"/>
              <a:ea typeface="Poppins"/>
              <a:cs typeface="Poppins"/>
              <a:sym typeface="Poppins"/>
            </a:endParaRPr>
          </a:p>
        </p:txBody>
      </p:sp>
      <p:sp>
        <p:nvSpPr>
          <p:cNvPr id="734" name="Google Shape;734;p49"/>
          <p:cNvSpPr/>
          <p:nvPr/>
        </p:nvSpPr>
        <p:spPr>
          <a:xfrm>
            <a:off x="8459200" y="6777525"/>
            <a:ext cx="3545100" cy="2666400"/>
          </a:xfrm>
          <a:prstGeom prst="rect">
            <a:avLst/>
          </a:prstGeom>
          <a:solidFill>
            <a:schemeClr val="lt2"/>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127000" lvl="0" marL="127000" rtl="0" algn="l">
              <a:lnSpc>
                <a:spcPct val="115000"/>
              </a:lnSpc>
              <a:spcBef>
                <a:spcPts val="900"/>
              </a:spcBef>
              <a:spcAft>
                <a:spcPts val="0"/>
              </a:spcAft>
              <a:buNone/>
            </a:pPr>
            <a:r>
              <a:rPr lang="en-US" sz="2000">
                <a:solidFill>
                  <a:srgbClr val="0E0E0E"/>
                </a:solidFill>
                <a:latin typeface="Poppins"/>
                <a:ea typeface="Poppins"/>
                <a:cs typeface="Poppins"/>
                <a:sym typeface="Poppins"/>
              </a:rPr>
              <a:t>	</a:t>
            </a:r>
            <a:r>
              <a:rPr b="1" lang="en-US" sz="2000">
                <a:solidFill>
                  <a:srgbClr val="0E0E0E"/>
                </a:solidFill>
                <a:latin typeface="Poppins"/>
                <a:ea typeface="Poppins"/>
                <a:cs typeface="Poppins"/>
                <a:sym typeface="Poppins"/>
              </a:rPr>
              <a:t>TA Skill Workshops</a:t>
            </a:r>
            <a:r>
              <a:rPr lang="en-US" sz="2000">
                <a:solidFill>
                  <a:srgbClr val="0E0E0E"/>
                </a:solidFill>
                <a:latin typeface="Poppins"/>
                <a:ea typeface="Poppins"/>
                <a:cs typeface="Poppins"/>
                <a:sym typeface="Poppins"/>
              </a:rPr>
              <a:t>: Monthly workshops for TAs to improve teaching methods, focusing on leading conceptual discussions over quick answers.</a:t>
            </a:r>
            <a:endParaRPr sz="2000">
              <a:latin typeface="Poppins"/>
              <a:ea typeface="Poppins"/>
              <a:cs typeface="Poppins"/>
              <a:sym typeface="Poppins"/>
            </a:endParaRPr>
          </a:p>
        </p:txBody>
      </p:sp>
      <p:sp>
        <p:nvSpPr>
          <p:cNvPr id="735" name="Google Shape;735;p49"/>
          <p:cNvSpPr/>
          <p:nvPr/>
        </p:nvSpPr>
        <p:spPr>
          <a:xfrm>
            <a:off x="13944475" y="536550"/>
            <a:ext cx="3545100" cy="266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900"/>
              </a:spcBef>
              <a:spcAft>
                <a:spcPts val="0"/>
              </a:spcAft>
              <a:buNone/>
            </a:pPr>
            <a:r>
              <a:rPr b="1" lang="en-US" sz="2000">
                <a:solidFill>
                  <a:srgbClr val="0E0E0E"/>
                </a:solidFill>
                <a:latin typeface="Poppins"/>
                <a:ea typeface="Poppins"/>
                <a:cs typeface="Poppins"/>
                <a:sym typeface="Poppins"/>
              </a:rPr>
              <a:t>	•	Automatic Scheduling: Syncs tutor availability with students’ calendars, proposing the best times based on mutual openings.</a:t>
            </a:r>
            <a:endParaRPr b="1" sz="2000">
              <a:solidFill>
                <a:srgbClr val="0E0E0E"/>
              </a:solidFill>
              <a:latin typeface="Poppins"/>
              <a:ea typeface="Poppins"/>
              <a:cs typeface="Poppins"/>
              <a:sym typeface="Poppins"/>
            </a:endParaRPr>
          </a:p>
          <a:p>
            <a:pPr indent="0" lvl="0" marL="0" rtl="0" algn="ctr">
              <a:spcBef>
                <a:spcPts val="0"/>
              </a:spcBef>
              <a:spcAft>
                <a:spcPts val="0"/>
              </a:spcAft>
              <a:buNone/>
            </a:pPr>
            <a:r>
              <a:t/>
            </a:r>
            <a:endParaRPr sz="2000">
              <a:latin typeface="Poppins"/>
              <a:ea typeface="Poppins"/>
              <a:cs typeface="Poppins"/>
              <a:sym typeface="Poppins"/>
            </a:endParaRPr>
          </a:p>
        </p:txBody>
      </p:sp>
      <p:sp>
        <p:nvSpPr>
          <p:cNvPr id="736" name="Google Shape;736;p49"/>
          <p:cNvSpPr/>
          <p:nvPr/>
        </p:nvSpPr>
        <p:spPr>
          <a:xfrm>
            <a:off x="4572000" y="3242150"/>
            <a:ext cx="8896500" cy="30099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200"/>
              </a:spcBef>
              <a:spcAft>
                <a:spcPts val="1200"/>
              </a:spcAft>
              <a:buNone/>
            </a:pPr>
            <a:r>
              <a:rPr lang="en-US" sz="2500">
                <a:solidFill>
                  <a:srgbClr val="0000FF"/>
                </a:solidFill>
                <a:latin typeface="Poppins"/>
                <a:ea typeface="Poppins"/>
                <a:cs typeface="Poppins"/>
                <a:sym typeface="Poppins"/>
              </a:rPr>
              <a:t>How might we make the process of finding and booking a tutor as easy and seamless as booking an Uber?</a:t>
            </a:r>
            <a:endParaRPr sz="2500">
              <a:solidFill>
                <a:srgbClr val="0000FF"/>
              </a:solidFill>
              <a:latin typeface="Poppins"/>
              <a:ea typeface="Poppins"/>
              <a:cs typeface="Poppins"/>
              <a:sym typeface="Poppins"/>
            </a:endParaRPr>
          </a:p>
        </p:txBody>
      </p:sp>
      <p:sp>
        <p:nvSpPr>
          <p:cNvPr id="737" name="Google Shape;737;p49"/>
          <p:cNvSpPr/>
          <p:nvPr/>
        </p:nvSpPr>
        <p:spPr>
          <a:xfrm>
            <a:off x="365025" y="82950"/>
            <a:ext cx="3545100" cy="995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latin typeface="Asap"/>
                <a:ea typeface="Asap"/>
                <a:cs typeface="Asap"/>
                <a:sym typeface="Asap"/>
              </a:rPr>
              <a:t>Brainstorm Solution #3</a:t>
            </a:r>
            <a:endParaRPr sz="2500">
              <a:latin typeface="Asap"/>
              <a:ea typeface="Asap"/>
              <a:cs typeface="Asap"/>
              <a:sym typeface="Asap"/>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0"/>
          <p:cNvSpPr txBox="1"/>
          <p:nvPr/>
        </p:nvSpPr>
        <p:spPr>
          <a:xfrm>
            <a:off x="465100" y="900375"/>
            <a:ext cx="10439400" cy="13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000">
                <a:solidFill>
                  <a:schemeClr val="dk1"/>
                </a:solidFill>
                <a:latin typeface="Asap"/>
                <a:ea typeface="Asap"/>
                <a:cs typeface="Asap"/>
                <a:sym typeface="Asap"/>
              </a:rPr>
              <a:t>Assumptions: Study group</a:t>
            </a:r>
            <a:endParaRPr b="1" sz="2000">
              <a:solidFill>
                <a:schemeClr val="dk1"/>
              </a:solidFill>
              <a:latin typeface="Asap"/>
              <a:ea typeface="Asap"/>
              <a:cs typeface="Asap"/>
              <a:sym typeface="Asap"/>
            </a:endParaRPr>
          </a:p>
          <a:p>
            <a:pPr indent="0" lvl="0" marL="0" rtl="0" algn="l">
              <a:lnSpc>
                <a:spcPct val="115000"/>
              </a:lnSpc>
              <a:spcBef>
                <a:spcPts val="0"/>
              </a:spcBef>
              <a:spcAft>
                <a:spcPts val="0"/>
              </a:spcAft>
              <a:buNone/>
            </a:pPr>
            <a:r>
              <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Students will prefer collaborative group-based learning to traditional one-on-one TA sessions.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Grouping students based on similar topics of confusion will enhance the relevance and depth of the learning experience.</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More advanced students will benefit from explaining concepts to their peers, reinforcing their understanding.</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Structured problem-solving will lead to better critical thinking skills compared to direct answer-providing methods.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Students will feel more motivated and less isolated when working in groups on difficult topics.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Peer interactions will help clarify concepts that students might find intimidating to ask the TA directly.</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Checkpoints throughout the session will help students stay on track and provide a sense of accomplishment.</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Using a collaborative digital whiteboard will make the group learning process more interactive and accessible.</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Students will appreciate receiving recordings of the sessions to review the discussed concepts, reinforcing learning.</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Inquiry-based facilitation by the TA will lead to deeper learning compared to straightforward explanations.</a:t>
            </a:r>
            <a:endParaRPr sz="2000">
              <a:solidFill>
                <a:schemeClr val="dk1"/>
              </a:solidFill>
              <a:latin typeface="Asap"/>
              <a:ea typeface="Asap"/>
              <a:cs typeface="Asap"/>
              <a:sym typeface="Asap"/>
            </a:endParaRPr>
          </a:p>
          <a:p>
            <a:pPr indent="0" lvl="0" marL="0" rtl="0" algn="l">
              <a:lnSpc>
                <a:spcPct val="115000"/>
              </a:lnSpc>
              <a:spcBef>
                <a:spcPts val="0"/>
              </a:spcBef>
              <a:spcAft>
                <a:spcPts val="0"/>
              </a:spcAft>
              <a:buNone/>
            </a:pPr>
            <a:r>
              <a:t/>
            </a:r>
            <a:endParaRPr sz="2000">
              <a:solidFill>
                <a:schemeClr val="dk1"/>
              </a:solidFill>
              <a:latin typeface="Asap"/>
              <a:ea typeface="Asap"/>
              <a:cs typeface="Asap"/>
              <a:sym typeface="Asap"/>
            </a:endParaRPr>
          </a:p>
        </p:txBody>
      </p:sp>
      <p:sp>
        <p:nvSpPr>
          <p:cNvPr id="743" name="Google Shape;743;p50"/>
          <p:cNvSpPr/>
          <p:nvPr/>
        </p:nvSpPr>
        <p:spPr>
          <a:xfrm>
            <a:off x="11397175" y="1532500"/>
            <a:ext cx="6073500" cy="7030500"/>
          </a:xfrm>
          <a:prstGeom prst="rect">
            <a:avLst/>
          </a:prstGeom>
          <a:solidFill>
            <a:srgbClr val="FAC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Asap"/>
                <a:ea typeface="Asap"/>
                <a:cs typeface="Asap"/>
                <a:sym typeface="Asap"/>
              </a:rPr>
              <a:t>Key Assumption:</a:t>
            </a:r>
            <a:endParaRPr b="1" sz="3600">
              <a:latin typeface="Asap"/>
              <a:ea typeface="Asap"/>
              <a:cs typeface="Asap"/>
              <a:sym typeface="Asap"/>
            </a:endParaRPr>
          </a:p>
          <a:p>
            <a:pPr indent="0" lvl="0" marL="0" rtl="0" algn="ctr">
              <a:spcBef>
                <a:spcPts val="0"/>
              </a:spcBef>
              <a:spcAft>
                <a:spcPts val="0"/>
              </a:spcAft>
              <a:buNone/>
            </a:pPr>
            <a:r>
              <a:t/>
            </a:r>
            <a:endParaRPr sz="3600">
              <a:latin typeface="Asap"/>
              <a:ea typeface="Asap"/>
              <a:cs typeface="Asap"/>
              <a:sym typeface="Asap"/>
            </a:endParaRPr>
          </a:p>
          <a:p>
            <a:pPr indent="0" lvl="0" marL="0" rtl="0" algn="ctr">
              <a:spcBef>
                <a:spcPts val="0"/>
              </a:spcBef>
              <a:spcAft>
                <a:spcPts val="0"/>
              </a:spcAft>
              <a:buNone/>
            </a:pPr>
            <a:r>
              <a:rPr lang="en-US" sz="3600">
                <a:solidFill>
                  <a:schemeClr val="dk1"/>
                </a:solidFill>
                <a:latin typeface="Asap"/>
                <a:ea typeface="Asap"/>
                <a:cs typeface="Asap"/>
                <a:sym typeface="Asap"/>
              </a:rPr>
              <a:t>Grouping students based on similar topics of confusion will enhance the relevance and depth of the learning experience</a:t>
            </a:r>
            <a:endParaRPr sz="3600">
              <a:solidFill>
                <a:schemeClr val="dk1"/>
              </a:solidFill>
              <a:latin typeface="Asap"/>
              <a:ea typeface="Asap"/>
              <a:cs typeface="Asap"/>
              <a:sym typeface="Asap"/>
            </a:endParaRPr>
          </a:p>
          <a:p>
            <a:pPr indent="0" lvl="0" marL="0" rtl="0" algn="ctr">
              <a:spcBef>
                <a:spcPts val="0"/>
              </a:spcBef>
              <a:spcAft>
                <a:spcPts val="0"/>
              </a:spcAft>
              <a:buNone/>
            </a:pPr>
            <a:r>
              <a:t/>
            </a:r>
            <a:endParaRPr sz="3600">
              <a:latin typeface="Asap"/>
              <a:ea typeface="Asap"/>
              <a:cs typeface="Asap"/>
              <a:sym typeface="Asap"/>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1"/>
          <p:cNvSpPr txBox="1"/>
          <p:nvPr/>
        </p:nvSpPr>
        <p:spPr>
          <a:xfrm>
            <a:off x="919500" y="919475"/>
            <a:ext cx="10149300" cy="79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000">
                <a:solidFill>
                  <a:schemeClr val="dk1"/>
                </a:solidFill>
                <a:latin typeface="Asap"/>
                <a:ea typeface="Asap"/>
                <a:cs typeface="Asap"/>
                <a:sym typeface="Asap"/>
              </a:rPr>
              <a:t>Assumptions: Uber like app</a:t>
            </a:r>
            <a:endParaRPr b="1" sz="2000">
              <a:solidFill>
                <a:schemeClr val="dk1"/>
              </a:solidFill>
              <a:latin typeface="Asap"/>
              <a:ea typeface="Asap"/>
              <a:cs typeface="Asap"/>
              <a:sym typeface="Asap"/>
            </a:endParaRPr>
          </a:p>
          <a:p>
            <a:pPr indent="0" lvl="0" marL="0" rtl="0" algn="l">
              <a:lnSpc>
                <a:spcPct val="115000"/>
              </a:lnSpc>
              <a:spcBef>
                <a:spcPts val="0"/>
              </a:spcBef>
              <a:spcAft>
                <a:spcPts val="0"/>
              </a:spcAft>
              <a:buNone/>
            </a:pPr>
            <a:r>
              <a:t/>
            </a:r>
            <a:endParaRPr sz="2000">
              <a:solidFill>
                <a:schemeClr val="dk1"/>
              </a:solidFill>
              <a:latin typeface="Asap"/>
              <a:ea typeface="Asap"/>
              <a:cs typeface="Asap"/>
              <a:sym typeface="Asap"/>
            </a:endParaRPr>
          </a:p>
          <a:p>
            <a:pPr indent="-355600" lvl="0" marL="457200" rtl="0" algn="l">
              <a:lnSpc>
                <a:spcPct val="115000"/>
              </a:lnSpc>
              <a:spcBef>
                <a:spcPts val="1200"/>
              </a:spcBef>
              <a:spcAft>
                <a:spcPts val="0"/>
              </a:spcAft>
              <a:buClr>
                <a:schemeClr val="dk1"/>
              </a:buClr>
              <a:buSzPts val="2000"/>
              <a:buFont typeface="Asap"/>
              <a:buChar char="-"/>
            </a:pPr>
            <a:r>
              <a:rPr lang="en-US" sz="2000">
                <a:solidFill>
                  <a:schemeClr val="dk1"/>
                </a:solidFill>
                <a:latin typeface="Asap"/>
                <a:ea typeface="Asap"/>
                <a:cs typeface="Asap"/>
                <a:sym typeface="Asap"/>
              </a:rPr>
              <a:t>Students will appreciate the convenience of finding and booking tutors instantly, similar to booking an Uber rides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Students are more likely to choose a tutor based on high ratings and detailed reviews, trusting the feedback from other users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Tutors will be motivated to offer their services on Tutti due to the ease of setting up availability and secure, automated payments.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Students will value having multiple session types available, including on-demand, one-on-one, and group tutoring.</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Geolocation-based tutor matching will appeal to students who prefer in-person sessions, especially for urgent academic needs.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The AI-driven matching algorithm will effectively connect students with tutors that align with their learning needs and preferences.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A flexible payment system within the app will encourage more students to book tutoring sessions without concerns over payment processing.</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Push notifications and in-app messaging will be essential for keeping students and tutors organized and informed about sessions and expectations.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Students will appreciate being able to set academic goals and track their learning progress over time, leading to more meaningful engagement with the app.</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The rating and review system will create a sense of accountability, driving tutors to maintain high-quality sessions to receive better visibility.</a:t>
            </a:r>
            <a:endParaRPr sz="2000">
              <a:solidFill>
                <a:schemeClr val="dk1"/>
              </a:solidFill>
              <a:latin typeface="Asap"/>
              <a:ea typeface="Asap"/>
              <a:cs typeface="Asap"/>
              <a:sym typeface="Asap"/>
            </a:endParaRPr>
          </a:p>
          <a:p>
            <a:pPr indent="0" lvl="0" marL="0" rtl="0" algn="l">
              <a:lnSpc>
                <a:spcPct val="115000"/>
              </a:lnSpc>
              <a:spcBef>
                <a:spcPts val="1200"/>
              </a:spcBef>
              <a:spcAft>
                <a:spcPts val="0"/>
              </a:spcAft>
              <a:buNone/>
            </a:pPr>
            <a:r>
              <a:t/>
            </a:r>
            <a:endParaRPr sz="2000">
              <a:solidFill>
                <a:schemeClr val="dk1"/>
              </a:solidFill>
              <a:latin typeface="Asap"/>
              <a:ea typeface="Asap"/>
              <a:cs typeface="Asap"/>
              <a:sym typeface="Asap"/>
            </a:endParaRPr>
          </a:p>
        </p:txBody>
      </p:sp>
      <p:sp>
        <p:nvSpPr>
          <p:cNvPr id="749" name="Google Shape;749;p51"/>
          <p:cNvSpPr/>
          <p:nvPr/>
        </p:nvSpPr>
        <p:spPr>
          <a:xfrm>
            <a:off x="12185425" y="1532500"/>
            <a:ext cx="5285400" cy="7030500"/>
          </a:xfrm>
          <a:prstGeom prst="rect">
            <a:avLst/>
          </a:prstGeom>
          <a:solidFill>
            <a:srgbClr val="FAC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Asap"/>
                <a:ea typeface="Asap"/>
                <a:cs typeface="Asap"/>
                <a:sym typeface="Asap"/>
              </a:rPr>
              <a:t>Key Assumption:</a:t>
            </a:r>
            <a:endParaRPr b="1" sz="3600">
              <a:latin typeface="Asap"/>
              <a:ea typeface="Asap"/>
              <a:cs typeface="Asap"/>
              <a:sym typeface="Asap"/>
            </a:endParaRPr>
          </a:p>
          <a:p>
            <a:pPr indent="0" lvl="0" marL="0" rtl="0" algn="ctr">
              <a:spcBef>
                <a:spcPts val="0"/>
              </a:spcBef>
              <a:spcAft>
                <a:spcPts val="0"/>
              </a:spcAft>
              <a:buNone/>
            </a:pPr>
            <a:r>
              <a:t/>
            </a:r>
            <a:endParaRPr sz="3600">
              <a:latin typeface="Asap"/>
              <a:ea typeface="Asap"/>
              <a:cs typeface="Asap"/>
              <a:sym typeface="Asap"/>
            </a:endParaRPr>
          </a:p>
          <a:p>
            <a:pPr indent="0" lvl="0" marL="0" rtl="0" algn="ctr">
              <a:lnSpc>
                <a:spcPct val="115000"/>
              </a:lnSpc>
              <a:spcBef>
                <a:spcPts val="1200"/>
              </a:spcBef>
              <a:spcAft>
                <a:spcPts val="0"/>
              </a:spcAft>
              <a:buNone/>
            </a:pPr>
            <a:r>
              <a:rPr lang="en-US" sz="3600">
                <a:solidFill>
                  <a:schemeClr val="dk1"/>
                </a:solidFill>
                <a:latin typeface="Asap"/>
                <a:ea typeface="Asap"/>
                <a:cs typeface="Asap"/>
                <a:sym typeface="Asap"/>
              </a:rPr>
              <a:t>Students will appreciate the convenience of finding and booking tutors instantly, similar to booking an Uber rides</a:t>
            </a:r>
            <a:endParaRPr sz="3600">
              <a:solidFill>
                <a:schemeClr val="dk1"/>
              </a:solidFill>
              <a:latin typeface="Asap"/>
              <a:ea typeface="Asap"/>
              <a:cs typeface="Asap"/>
              <a:sym typeface="Asap"/>
            </a:endParaRPr>
          </a:p>
          <a:p>
            <a:pPr indent="0" lvl="0" marL="0" rtl="0" algn="ctr">
              <a:spcBef>
                <a:spcPts val="1200"/>
              </a:spcBef>
              <a:spcAft>
                <a:spcPts val="0"/>
              </a:spcAft>
              <a:buNone/>
            </a:pPr>
            <a:r>
              <a:t/>
            </a:r>
            <a:endParaRPr sz="3600">
              <a:latin typeface="Asap"/>
              <a:ea typeface="Asap"/>
              <a:cs typeface="Asap"/>
              <a:sym typeface="Asap"/>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2"/>
          <p:cNvSpPr txBox="1"/>
          <p:nvPr/>
        </p:nvSpPr>
        <p:spPr>
          <a:xfrm>
            <a:off x="919500" y="900350"/>
            <a:ext cx="10050600" cy="75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000">
                <a:solidFill>
                  <a:schemeClr val="dk1"/>
                </a:solidFill>
                <a:latin typeface="Asap"/>
                <a:ea typeface="Asap"/>
                <a:cs typeface="Asap"/>
                <a:sym typeface="Asap"/>
              </a:rPr>
              <a:t>Assumptions: Training Module</a:t>
            </a:r>
            <a:endParaRPr b="1" sz="2000">
              <a:solidFill>
                <a:schemeClr val="dk1"/>
              </a:solidFill>
              <a:latin typeface="Asap"/>
              <a:ea typeface="Asap"/>
              <a:cs typeface="Asap"/>
              <a:sym typeface="Asap"/>
            </a:endParaRPr>
          </a:p>
          <a:p>
            <a:pPr indent="0" lvl="0" marL="0" rtl="0" algn="l">
              <a:lnSpc>
                <a:spcPct val="115000"/>
              </a:lnSpc>
              <a:spcBef>
                <a:spcPts val="0"/>
              </a:spcBef>
              <a:spcAft>
                <a:spcPts val="0"/>
              </a:spcAft>
              <a:buNone/>
            </a:pPr>
            <a:r>
              <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TAs will benefit from structured training on managing student expectations and conflict resolution, especially if they are new to teaching roles.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Establishing clear expectations at the beginning of a course will help minimize confusion and improve student satisfaction.</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TAs will feel more confident in their role if they practice setting boundaries and communicating their scope of assistance through role-play or simulated sessions.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Practical training on handling conflicting student demands will empower TAs to manage requests without feeling overwhelmed.</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Teaching TAs effective conflict resolution techniques will lead to more positive interactions between students and TAs, contributing to a supportive learning environment.</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Culturally sensitive training will enable TAs to handle conflicts arising from differences in communication styles, creating an inclusive classroom.</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TAs who understand how to deliver constructive feedback will help students feel encouraged rather than discouraged by their evaluations.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Role-playing conflict and feedback scenarios will improve TAs' ability to handle real-life student interactions diplomatically and confidently.</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The use of pre-made tools like grading templates and feedback rubrics will ensure consistency across different TAs and reduce ambiguity for students.</a:t>
            </a:r>
            <a:endParaRPr sz="2000">
              <a:solidFill>
                <a:schemeClr val="dk1"/>
              </a:solidFill>
              <a:latin typeface="Asap"/>
              <a:ea typeface="Asap"/>
              <a:cs typeface="Asap"/>
              <a:sym typeface="Asap"/>
            </a:endParaRPr>
          </a:p>
          <a:p>
            <a:pPr indent="-355600" lvl="0" marL="457200" rtl="0" algn="l">
              <a:lnSpc>
                <a:spcPct val="115000"/>
              </a:lnSpc>
              <a:spcBef>
                <a:spcPts val="0"/>
              </a:spcBef>
              <a:spcAft>
                <a:spcPts val="0"/>
              </a:spcAft>
              <a:buClr>
                <a:schemeClr val="dk1"/>
              </a:buClr>
              <a:buSzPts val="2000"/>
              <a:buFont typeface="Asap"/>
              <a:buChar char="-"/>
            </a:pPr>
            <a:r>
              <a:rPr lang="en-US" sz="2000">
                <a:solidFill>
                  <a:schemeClr val="dk1"/>
                </a:solidFill>
                <a:latin typeface="Asap"/>
                <a:ea typeface="Asap"/>
                <a:cs typeface="Asap"/>
                <a:sym typeface="Asap"/>
              </a:rPr>
              <a:t>Ongoing workshops and webinars will help TAs continuously improve their skills in conflict resolution and managing student expectations, ensuring continuous professional development.</a:t>
            </a:r>
            <a:endParaRPr sz="2000">
              <a:solidFill>
                <a:schemeClr val="dk1"/>
              </a:solidFill>
              <a:latin typeface="Asap"/>
              <a:ea typeface="Asap"/>
              <a:cs typeface="Asap"/>
              <a:sym typeface="Asap"/>
            </a:endParaRPr>
          </a:p>
          <a:p>
            <a:pPr indent="0" lvl="0" marL="0" rtl="0" algn="l">
              <a:lnSpc>
                <a:spcPct val="115000"/>
              </a:lnSpc>
              <a:spcBef>
                <a:spcPts val="0"/>
              </a:spcBef>
              <a:spcAft>
                <a:spcPts val="0"/>
              </a:spcAft>
              <a:buNone/>
            </a:pPr>
            <a:r>
              <a:t/>
            </a:r>
            <a:endParaRPr sz="2000">
              <a:solidFill>
                <a:schemeClr val="dk1"/>
              </a:solidFill>
              <a:latin typeface="Asap"/>
              <a:ea typeface="Asap"/>
              <a:cs typeface="Asap"/>
              <a:sym typeface="Asap"/>
            </a:endParaRPr>
          </a:p>
        </p:txBody>
      </p:sp>
      <p:sp>
        <p:nvSpPr>
          <p:cNvPr id="755" name="Google Shape;755;p52"/>
          <p:cNvSpPr/>
          <p:nvPr/>
        </p:nvSpPr>
        <p:spPr>
          <a:xfrm>
            <a:off x="12119750" y="1532500"/>
            <a:ext cx="5351100" cy="7030500"/>
          </a:xfrm>
          <a:prstGeom prst="rect">
            <a:avLst/>
          </a:prstGeom>
          <a:solidFill>
            <a:srgbClr val="FAC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Asap"/>
                <a:ea typeface="Asap"/>
                <a:cs typeface="Asap"/>
                <a:sym typeface="Asap"/>
              </a:rPr>
              <a:t>Key Assumption:</a:t>
            </a:r>
            <a:endParaRPr b="1" sz="3600">
              <a:latin typeface="Asap"/>
              <a:ea typeface="Asap"/>
              <a:cs typeface="Asap"/>
              <a:sym typeface="Asap"/>
            </a:endParaRPr>
          </a:p>
          <a:p>
            <a:pPr indent="0" lvl="0" marL="0" rtl="0" algn="ctr">
              <a:spcBef>
                <a:spcPts val="0"/>
              </a:spcBef>
              <a:spcAft>
                <a:spcPts val="0"/>
              </a:spcAft>
              <a:buNone/>
            </a:pPr>
            <a:r>
              <a:t/>
            </a:r>
            <a:endParaRPr sz="3600">
              <a:latin typeface="Asap"/>
              <a:ea typeface="Asap"/>
              <a:cs typeface="Asap"/>
              <a:sym typeface="Asap"/>
            </a:endParaRPr>
          </a:p>
          <a:p>
            <a:pPr indent="0" lvl="0" marL="0" rtl="0" algn="ctr">
              <a:spcBef>
                <a:spcPts val="0"/>
              </a:spcBef>
              <a:spcAft>
                <a:spcPts val="0"/>
              </a:spcAft>
              <a:buNone/>
            </a:pPr>
            <a:r>
              <a:rPr lang="en-US" sz="3600">
                <a:solidFill>
                  <a:schemeClr val="dk1"/>
                </a:solidFill>
                <a:latin typeface="Asap"/>
                <a:ea typeface="Asap"/>
                <a:cs typeface="Asap"/>
                <a:sym typeface="Asap"/>
              </a:rPr>
              <a:t>TAs will benefit from structured training on managing student expectations and conflict resolution, especially if they are new to teaching roles.</a:t>
            </a:r>
            <a:endParaRPr sz="3600">
              <a:solidFill>
                <a:schemeClr val="dk1"/>
              </a:solidFill>
              <a:latin typeface="Asap"/>
              <a:ea typeface="Asap"/>
              <a:cs typeface="Asap"/>
              <a:sym typeface="Asap"/>
            </a:endParaRPr>
          </a:p>
          <a:p>
            <a:pPr indent="0" lvl="0" marL="0" rtl="0" algn="ctr">
              <a:spcBef>
                <a:spcPts val="0"/>
              </a:spcBef>
              <a:spcAft>
                <a:spcPts val="0"/>
              </a:spcAft>
              <a:buNone/>
            </a:pPr>
            <a:r>
              <a:t/>
            </a:r>
            <a:endParaRPr sz="3600">
              <a:latin typeface="Asap"/>
              <a:ea typeface="Asap"/>
              <a:cs typeface="Asap"/>
              <a:sym typeface="Asap"/>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46" name="Shape 246"/>
        <p:cNvGrpSpPr/>
        <p:nvPr/>
      </p:nvGrpSpPr>
      <p:grpSpPr>
        <a:xfrm>
          <a:off x="0" y="0"/>
          <a:ext cx="0" cy="0"/>
          <a:chOff x="0" y="0"/>
          <a:chExt cx="0" cy="0"/>
        </a:xfrm>
      </p:grpSpPr>
      <p:pic>
        <p:nvPicPr>
          <p:cNvPr id="247" name="Google Shape;247;p14"/>
          <p:cNvPicPr preferRelativeResize="0"/>
          <p:nvPr/>
        </p:nvPicPr>
        <p:blipFill>
          <a:blip r:embed="rId3">
            <a:alphaModFix/>
          </a:blip>
          <a:stretch>
            <a:fillRect/>
          </a:stretch>
        </p:blipFill>
        <p:spPr>
          <a:xfrm>
            <a:off x="11981033" y="1906224"/>
            <a:ext cx="8058094" cy="5545500"/>
          </a:xfrm>
          <a:prstGeom prst="rect">
            <a:avLst/>
          </a:prstGeom>
          <a:noFill/>
          <a:ln>
            <a:noFill/>
          </a:ln>
        </p:spPr>
      </p:pic>
      <p:sp>
        <p:nvSpPr>
          <p:cNvPr id="248" name="Google Shape;248;p14"/>
          <p:cNvSpPr txBox="1"/>
          <p:nvPr/>
        </p:nvSpPr>
        <p:spPr>
          <a:xfrm>
            <a:off x="1042325" y="503675"/>
            <a:ext cx="12412500" cy="12699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US" sz="8250">
                <a:solidFill>
                  <a:srgbClr val="282828"/>
                </a:solidFill>
                <a:latin typeface="Poppins"/>
                <a:ea typeface="Poppins"/>
                <a:cs typeface="Poppins"/>
                <a:sym typeface="Poppins"/>
              </a:rPr>
              <a:t>LAST WEEK’S FINDINGS</a:t>
            </a:r>
            <a:endParaRPr sz="8250"/>
          </a:p>
        </p:txBody>
      </p:sp>
      <p:sp>
        <p:nvSpPr>
          <p:cNvPr id="249" name="Google Shape;249;p14"/>
          <p:cNvSpPr/>
          <p:nvPr/>
        </p:nvSpPr>
        <p:spPr>
          <a:xfrm>
            <a:off x="4572000" y="5694472"/>
            <a:ext cx="7118296" cy="1110924"/>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txBox="1"/>
          <p:nvPr/>
        </p:nvSpPr>
        <p:spPr>
          <a:xfrm>
            <a:off x="5675042" y="6032896"/>
            <a:ext cx="4911000" cy="415500"/>
          </a:xfrm>
          <a:prstGeom prst="rect">
            <a:avLst/>
          </a:prstGeom>
          <a:noFill/>
          <a:ln>
            <a:noFill/>
          </a:ln>
        </p:spPr>
        <p:txBody>
          <a:bodyPr anchorCtr="0" anchor="t" bIns="0" lIns="0" spcFirstLastPara="1" rIns="0" wrap="square" tIns="0">
            <a:spAutoFit/>
          </a:bodyPr>
          <a:lstStyle/>
          <a:p>
            <a:pPr indent="0" lvl="0" marL="0" marR="0" rtl="0" algn="ctr">
              <a:lnSpc>
                <a:spcPct val="168025"/>
              </a:lnSpc>
              <a:spcBef>
                <a:spcPts val="0"/>
              </a:spcBef>
              <a:spcAft>
                <a:spcPts val="0"/>
              </a:spcAft>
              <a:buNone/>
            </a:pPr>
            <a:r>
              <a:rPr b="1" lang="en-US" sz="2699">
                <a:solidFill>
                  <a:srgbClr val="282828"/>
                </a:solidFill>
                <a:latin typeface="Asap SemiBold"/>
                <a:ea typeface="Asap SemiBold"/>
                <a:cs typeface="Asap SemiBold"/>
                <a:sym typeface="Asap SemiBold"/>
              </a:rPr>
              <a:t>CHANGE IN SCOPE</a:t>
            </a:r>
            <a:endParaRPr/>
          </a:p>
        </p:txBody>
      </p:sp>
      <p:sp>
        <p:nvSpPr>
          <p:cNvPr id="251" name="Google Shape;251;p14"/>
          <p:cNvSpPr/>
          <p:nvPr/>
        </p:nvSpPr>
        <p:spPr>
          <a:xfrm>
            <a:off x="341925" y="8291573"/>
            <a:ext cx="7118296" cy="1110924"/>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252" name="Google Shape;252;p14"/>
          <p:cNvSpPr txBox="1"/>
          <p:nvPr/>
        </p:nvSpPr>
        <p:spPr>
          <a:xfrm>
            <a:off x="550025" y="8643200"/>
            <a:ext cx="6717600" cy="484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1200"/>
              </a:spcAft>
              <a:buSzPts val="1100"/>
              <a:buNone/>
            </a:pPr>
            <a:r>
              <a:rPr b="1" lang="en-US" sz="3150">
                <a:solidFill>
                  <a:schemeClr val="dk1"/>
                </a:solidFill>
                <a:latin typeface="Asap"/>
                <a:ea typeface="Asap"/>
                <a:cs typeface="Asap"/>
                <a:sym typeface="Asap"/>
              </a:rPr>
              <a:t>Resources for TAs and students</a:t>
            </a:r>
            <a:endParaRPr b="1" sz="3150">
              <a:solidFill>
                <a:schemeClr val="dk1"/>
              </a:solidFill>
              <a:latin typeface="Asap"/>
              <a:ea typeface="Asap"/>
              <a:cs typeface="Asap"/>
              <a:sym typeface="Asap"/>
            </a:endParaRPr>
          </a:p>
        </p:txBody>
      </p:sp>
      <p:sp>
        <p:nvSpPr>
          <p:cNvPr id="253" name="Google Shape;253;p14"/>
          <p:cNvSpPr/>
          <p:nvPr/>
        </p:nvSpPr>
        <p:spPr>
          <a:xfrm>
            <a:off x="9120575" y="8212197"/>
            <a:ext cx="7118296" cy="1644080"/>
          </a:xfrm>
          <a:custGeom>
            <a:rect b="b" l="l" r="r" t="t"/>
            <a:pathLst>
              <a:path extrusionOk="0" h="292541" w="1874469">
                <a:moveTo>
                  <a:pt x="20668" y="0"/>
                </a:moveTo>
                <a:lnTo>
                  <a:pt x="1853801" y="0"/>
                </a:lnTo>
                <a:cubicBezTo>
                  <a:pt x="1865215" y="0"/>
                  <a:pt x="1874469" y="9253"/>
                  <a:pt x="1874469" y="20668"/>
                </a:cubicBezTo>
                <a:lnTo>
                  <a:pt x="1874469" y="271873"/>
                </a:lnTo>
                <a:cubicBezTo>
                  <a:pt x="1874469" y="283288"/>
                  <a:pt x="1865215" y="292541"/>
                  <a:pt x="1853801" y="292541"/>
                </a:cubicBezTo>
                <a:lnTo>
                  <a:pt x="20668" y="292541"/>
                </a:lnTo>
                <a:cubicBezTo>
                  <a:pt x="9253" y="292541"/>
                  <a:pt x="0" y="283288"/>
                  <a:pt x="0" y="271873"/>
                </a:cubicBezTo>
                <a:lnTo>
                  <a:pt x="0" y="20668"/>
                </a:lnTo>
                <a:cubicBezTo>
                  <a:pt x="0" y="9253"/>
                  <a:pt x="9253" y="0"/>
                  <a:pt x="20668"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54" name="Google Shape;254;p14"/>
          <p:cNvSpPr txBox="1"/>
          <p:nvPr/>
        </p:nvSpPr>
        <p:spPr>
          <a:xfrm>
            <a:off x="9313203" y="8408588"/>
            <a:ext cx="6404100" cy="1447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1200"/>
              </a:spcAft>
              <a:buSzPts val="1100"/>
              <a:buNone/>
            </a:pPr>
            <a:r>
              <a:rPr b="1" lang="en-US" sz="2850">
                <a:solidFill>
                  <a:schemeClr val="dk1"/>
                </a:solidFill>
                <a:latin typeface="Asap"/>
                <a:ea typeface="Asap"/>
                <a:cs typeface="Asap"/>
                <a:sym typeface="Asap"/>
              </a:rPr>
              <a:t>Improving school-provided in-person resources or finding them somewhere else</a:t>
            </a:r>
            <a:endParaRPr b="1" sz="2850">
              <a:solidFill>
                <a:schemeClr val="dk1"/>
              </a:solidFill>
              <a:latin typeface="Asap"/>
              <a:ea typeface="Asap"/>
              <a:cs typeface="Asap"/>
              <a:sym typeface="Asap"/>
            </a:endParaRPr>
          </a:p>
        </p:txBody>
      </p:sp>
      <p:sp>
        <p:nvSpPr>
          <p:cNvPr id="255" name="Google Shape;255;p14"/>
          <p:cNvSpPr txBox="1"/>
          <p:nvPr/>
        </p:nvSpPr>
        <p:spPr>
          <a:xfrm>
            <a:off x="1042325" y="2688475"/>
            <a:ext cx="7713600" cy="2567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800">
                <a:solidFill>
                  <a:schemeClr val="dk1"/>
                </a:solidFill>
                <a:latin typeface="Asap"/>
                <a:ea typeface="Asap"/>
                <a:cs typeface="Asap"/>
                <a:sym typeface="Asap"/>
              </a:rPr>
              <a:t>Qualified, helpful TAs are often regarded by students as </a:t>
            </a:r>
            <a:r>
              <a:rPr b="1" lang="en-US" sz="2800">
                <a:solidFill>
                  <a:schemeClr val="dk1"/>
                </a:solidFill>
                <a:latin typeface="Asap"/>
                <a:ea typeface="Asap"/>
                <a:cs typeface="Asap"/>
                <a:sym typeface="Asap"/>
              </a:rPr>
              <a:t>too scarce</a:t>
            </a:r>
            <a:r>
              <a:rPr lang="en-US" sz="2800">
                <a:solidFill>
                  <a:schemeClr val="dk1"/>
                </a:solidFill>
                <a:latin typeface="Asap"/>
                <a:ea typeface="Asap"/>
                <a:cs typeface="Asap"/>
                <a:sym typeface="Asap"/>
              </a:rPr>
              <a:t> to be worth seeking out time with</a:t>
            </a:r>
            <a:endParaRPr sz="2800">
              <a:solidFill>
                <a:schemeClr val="dk1"/>
              </a:solidFill>
              <a:latin typeface="Asap"/>
              <a:ea typeface="Asap"/>
              <a:cs typeface="Asap"/>
              <a:sym typeface="Asap"/>
            </a:endParaRPr>
          </a:p>
          <a:p>
            <a:pPr indent="0" lvl="0" marL="0" rtl="0" algn="l">
              <a:lnSpc>
                <a:spcPct val="115000"/>
              </a:lnSpc>
              <a:spcBef>
                <a:spcPts val="1200"/>
              </a:spcBef>
              <a:spcAft>
                <a:spcPts val="1200"/>
              </a:spcAft>
              <a:buNone/>
            </a:pPr>
            <a:r>
              <a:rPr lang="en-US" sz="2800">
                <a:solidFill>
                  <a:schemeClr val="dk1"/>
                </a:solidFill>
                <a:latin typeface="Asap"/>
                <a:ea typeface="Asap"/>
                <a:cs typeface="Asap"/>
                <a:sym typeface="Asap"/>
              </a:rPr>
              <a:t>The TA recruitment process is </a:t>
            </a:r>
            <a:r>
              <a:rPr b="1" lang="en-US" sz="2800">
                <a:solidFill>
                  <a:schemeClr val="dk1"/>
                </a:solidFill>
                <a:latin typeface="Asap"/>
                <a:ea typeface="Asap"/>
                <a:cs typeface="Asap"/>
                <a:sym typeface="Asap"/>
              </a:rPr>
              <a:t>rigorous</a:t>
            </a:r>
            <a:r>
              <a:rPr lang="en-US" sz="2800">
                <a:solidFill>
                  <a:schemeClr val="dk1"/>
                </a:solidFill>
                <a:latin typeface="Asap"/>
                <a:ea typeface="Asap"/>
                <a:cs typeface="Asap"/>
                <a:sym typeface="Asap"/>
              </a:rPr>
              <a:t> and TAs are </a:t>
            </a:r>
            <a:r>
              <a:rPr b="1" lang="en-US" sz="2800">
                <a:solidFill>
                  <a:schemeClr val="dk1"/>
                </a:solidFill>
                <a:latin typeface="Asap"/>
                <a:ea typeface="Asap"/>
                <a:cs typeface="Asap"/>
                <a:sym typeface="Asap"/>
              </a:rPr>
              <a:t>underpaid</a:t>
            </a:r>
            <a:endParaRPr b="1" sz="2800">
              <a:solidFill>
                <a:schemeClr val="dk1"/>
              </a:solidFill>
              <a:latin typeface="Asap"/>
              <a:ea typeface="Asap"/>
              <a:cs typeface="Asap"/>
              <a:sym typeface="Asap"/>
            </a:endParaRPr>
          </a:p>
        </p:txBody>
      </p:sp>
      <p:cxnSp>
        <p:nvCxnSpPr>
          <p:cNvPr id="256" name="Google Shape;256;p14"/>
          <p:cNvCxnSpPr/>
          <p:nvPr/>
        </p:nvCxnSpPr>
        <p:spPr>
          <a:xfrm>
            <a:off x="7731200" y="8869300"/>
            <a:ext cx="1118400" cy="393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60" name="Shape 260"/>
        <p:cNvGrpSpPr/>
        <p:nvPr/>
      </p:nvGrpSpPr>
      <p:grpSpPr>
        <a:xfrm>
          <a:off x="0" y="0"/>
          <a:ext cx="0" cy="0"/>
          <a:chOff x="0" y="0"/>
          <a:chExt cx="0" cy="0"/>
        </a:xfrm>
      </p:grpSpPr>
      <p:grpSp>
        <p:nvGrpSpPr>
          <p:cNvPr id="261" name="Google Shape;261;p15"/>
          <p:cNvGrpSpPr/>
          <p:nvPr/>
        </p:nvGrpSpPr>
        <p:grpSpPr>
          <a:xfrm>
            <a:off x="866725" y="2099725"/>
            <a:ext cx="3705284" cy="7777289"/>
            <a:chOff x="0" y="-9525"/>
            <a:chExt cx="1201571" cy="1604789"/>
          </a:xfrm>
        </p:grpSpPr>
        <p:sp>
          <p:nvSpPr>
            <p:cNvPr id="262" name="Google Shape;262;p15"/>
            <p:cNvSpPr/>
            <p:nvPr/>
          </p:nvSpPr>
          <p:spPr>
            <a:xfrm>
              <a:off x="0" y="0"/>
              <a:ext cx="1201571" cy="1595264"/>
            </a:xfrm>
            <a:custGeom>
              <a:rect b="b" l="l" r="r" t="t"/>
              <a:pathLst>
                <a:path extrusionOk="0" h="1595264" w="1201571">
                  <a:moveTo>
                    <a:pt x="86545" y="0"/>
                  </a:moveTo>
                  <a:lnTo>
                    <a:pt x="1115026" y="0"/>
                  </a:lnTo>
                  <a:cubicBezTo>
                    <a:pt x="1162823" y="0"/>
                    <a:pt x="1201571" y="38748"/>
                    <a:pt x="1201571" y="86545"/>
                  </a:cubicBezTo>
                  <a:lnTo>
                    <a:pt x="1201571" y="1508719"/>
                  </a:lnTo>
                  <a:cubicBezTo>
                    <a:pt x="1201571" y="1556516"/>
                    <a:pt x="1162823" y="1595264"/>
                    <a:pt x="1115026" y="1595264"/>
                  </a:cubicBezTo>
                  <a:lnTo>
                    <a:pt x="86545" y="1595264"/>
                  </a:lnTo>
                  <a:cubicBezTo>
                    <a:pt x="38748" y="1595264"/>
                    <a:pt x="0" y="1556516"/>
                    <a:pt x="0" y="1508719"/>
                  </a:cubicBezTo>
                  <a:lnTo>
                    <a:pt x="0" y="86545"/>
                  </a:lnTo>
                  <a:cubicBezTo>
                    <a:pt x="0" y="38748"/>
                    <a:pt x="38748" y="0"/>
                    <a:pt x="8654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txBox="1"/>
            <p:nvPr/>
          </p:nvSpPr>
          <p:spPr>
            <a:xfrm>
              <a:off x="0" y="-9525"/>
              <a:ext cx="1201500" cy="16047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4" name="Google Shape;264;p15"/>
          <p:cNvSpPr txBox="1"/>
          <p:nvPr/>
        </p:nvSpPr>
        <p:spPr>
          <a:xfrm>
            <a:off x="1255225" y="401150"/>
            <a:ext cx="15777600" cy="1308300"/>
          </a:xfrm>
          <a:prstGeom prst="rect">
            <a:avLst/>
          </a:prstGeom>
          <a:noFill/>
          <a:ln>
            <a:noFill/>
          </a:ln>
        </p:spPr>
        <p:txBody>
          <a:bodyPr anchorCtr="0" anchor="t" bIns="0" lIns="0" spcFirstLastPara="1" rIns="0" wrap="square" tIns="0">
            <a:spAutoFit/>
          </a:bodyPr>
          <a:lstStyle/>
          <a:p>
            <a:pPr indent="0" lvl="0" marL="0" marR="0" rtl="0" algn="ctr">
              <a:lnSpc>
                <a:spcPct val="128003"/>
              </a:lnSpc>
              <a:spcBef>
                <a:spcPts val="0"/>
              </a:spcBef>
              <a:spcAft>
                <a:spcPts val="0"/>
              </a:spcAft>
              <a:buNone/>
            </a:pPr>
            <a:r>
              <a:rPr b="1" lang="en-US" sz="8499">
                <a:solidFill>
                  <a:srgbClr val="282828"/>
                </a:solidFill>
                <a:latin typeface="Poppins"/>
                <a:ea typeface="Poppins"/>
                <a:cs typeface="Poppins"/>
                <a:sym typeface="Poppins"/>
              </a:rPr>
              <a:t>LAST WEEK’S POVs</a:t>
            </a:r>
            <a:endParaRPr/>
          </a:p>
        </p:txBody>
      </p:sp>
      <p:sp>
        <p:nvSpPr>
          <p:cNvPr id="265" name="Google Shape;265;p15"/>
          <p:cNvSpPr txBox="1"/>
          <p:nvPr/>
        </p:nvSpPr>
        <p:spPr>
          <a:xfrm>
            <a:off x="1020774" y="2504325"/>
            <a:ext cx="3397200" cy="6968100"/>
          </a:xfrm>
          <a:prstGeom prst="rect">
            <a:avLst/>
          </a:prstGeom>
          <a:noFill/>
          <a:ln>
            <a:noFill/>
          </a:ln>
        </p:spPr>
        <p:txBody>
          <a:bodyPr anchorCtr="0" anchor="t" bIns="0" lIns="0" spcFirstLastPara="1" rIns="0" wrap="square" tIns="0">
            <a:spAutoFit/>
          </a:bodyPr>
          <a:lstStyle/>
          <a:p>
            <a:pPr indent="457200" lvl="0" marL="0" rtl="0" algn="l">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We met “</a:t>
            </a:r>
            <a:r>
              <a:rPr b="1" lang="en-US" sz="1800">
                <a:solidFill>
                  <a:schemeClr val="dk1"/>
                </a:solidFill>
                <a:latin typeface="Asap"/>
                <a:ea typeface="Asap"/>
                <a:cs typeface="Asap"/>
                <a:sym typeface="Asap"/>
              </a:rPr>
              <a:t>Alan Turing</a:t>
            </a:r>
            <a:r>
              <a:rPr lang="en-US" sz="1800">
                <a:solidFill>
                  <a:schemeClr val="dk1"/>
                </a:solidFill>
                <a:latin typeface="Asap"/>
                <a:ea typeface="Asap"/>
                <a:cs typeface="Asap"/>
                <a:sym typeface="Asap"/>
              </a:rPr>
              <a:t>,” a hard-working high school student in the Bay Area.</a:t>
            </a:r>
            <a:endParaRPr sz="1800">
              <a:solidFill>
                <a:schemeClr val="dk1"/>
              </a:solidFill>
              <a:latin typeface="Asap"/>
              <a:ea typeface="Asap"/>
              <a:cs typeface="Asap"/>
              <a:sym typeface="Asap"/>
            </a:endParaRPr>
          </a:p>
          <a:p>
            <a:pPr indent="457200" lvl="0" marL="0" rtl="0" algn="l">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We were surprised to realize that he chooses to get help from teachers in office hours as much as possible, but finds that their availability has dwindled and it’s difficult to find help from teachers or other students without personal connections.</a:t>
            </a:r>
            <a:endParaRPr sz="1800">
              <a:solidFill>
                <a:schemeClr val="dk1"/>
              </a:solidFill>
              <a:latin typeface="Asap"/>
              <a:ea typeface="Asap"/>
              <a:cs typeface="Asap"/>
              <a:sym typeface="Asap"/>
            </a:endParaRPr>
          </a:p>
          <a:p>
            <a:pPr indent="457200" lvl="0" marL="0" rtl="0" algn="l">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We wonder if this means that people would be more engaged in the learning process if they were getting help from other students with experience with that content.</a:t>
            </a:r>
            <a:endParaRPr sz="1800">
              <a:solidFill>
                <a:schemeClr val="dk1"/>
              </a:solidFill>
              <a:latin typeface="Asap"/>
              <a:ea typeface="Asap"/>
              <a:cs typeface="Asap"/>
              <a:sym typeface="Asap"/>
            </a:endParaRPr>
          </a:p>
          <a:p>
            <a:pPr indent="457200" lvl="0" marL="0" rtl="0" algn="l">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It would be game-changing to </a:t>
            </a:r>
            <a:r>
              <a:rPr b="1" lang="en-US" sz="1800">
                <a:solidFill>
                  <a:schemeClr val="dk1"/>
                </a:solidFill>
                <a:latin typeface="Asap"/>
                <a:ea typeface="Asap"/>
                <a:cs typeface="Asap"/>
                <a:sym typeface="Asap"/>
              </a:rPr>
              <a:t>outsource in-person learning beyond a school’s faculty and TAs.</a:t>
            </a:r>
            <a:endParaRPr b="1" sz="1800">
              <a:solidFill>
                <a:schemeClr val="dk1"/>
              </a:solidFill>
              <a:latin typeface="Asap"/>
              <a:ea typeface="Asap"/>
              <a:cs typeface="Asap"/>
              <a:sym typeface="Asap"/>
            </a:endParaRPr>
          </a:p>
          <a:p>
            <a:pPr indent="0" lvl="0" marL="0" marR="0" rtl="0" algn="ctr">
              <a:lnSpc>
                <a:spcPct val="120000"/>
              </a:lnSpc>
              <a:spcBef>
                <a:spcPts val="0"/>
              </a:spcBef>
              <a:spcAft>
                <a:spcPts val="0"/>
              </a:spcAft>
              <a:buNone/>
            </a:pPr>
            <a:r>
              <a:t/>
            </a:r>
            <a:endParaRPr sz="1800">
              <a:solidFill>
                <a:schemeClr val="dk1"/>
              </a:solidFill>
              <a:latin typeface="Asap"/>
              <a:ea typeface="Asap"/>
              <a:cs typeface="Asap"/>
              <a:sym typeface="Asap"/>
            </a:endParaRPr>
          </a:p>
        </p:txBody>
      </p:sp>
      <p:grpSp>
        <p:nvGrpSpPr>
          <p:cNvPr id="266" name="Google Shape;266;p15"/>
          <p:cNvGrpSpPr/>
          <p:nvPr/>
        </p:nvGrpSpPr>
        <p:grpSpPr>
          <a:xfrm>
            <a:off x="13676350" y="2099725"/>
            <a:ext cx="3705284" cy="7777289"/>
            <a:chOff x="0" y="-9525"/>
            <a:chExt cx="1201571" cy="1604789"/>
          </a:xfrm>
        </p:grpSpPr>
        <p:sp>
          <p:nvSpPr>
            <p:cNvPr id="267" name="Google Shape;267;p15"/>
            <p:cNvSpPr/>
            <p:nvPr/>
          </p:nvSpPr>
          <p:spPr>
            <a:xfrm>
              <a:off x="0" y="0"/>
              <a:ext cx="1201571" cy="1595264"/>
            </a:xfrm>
            <a:custGeom>
              <a:rect b="b" l="l" r="r" t="t"/>
              <a:pathLst>
                <a:path extrusionOk="0" h="1595264" w="1201571">
                  <a:moveTo>
                    <a:pt x="86545" y="0"/>
                  </a:moveTo>
                  <a:lnTo>
                    <a:pt x="1115026" y="0"/>
                  </a:lnTo>
                  <a:cubicBezTo>
                    <a:pt x="1162823" y="0"/>
                    <a:pt x="1201571" y="38748"/>
                    <a:pt x="1201571" y="86545"/>
                  </a:cubicBezTo>
                  <a:lnTo>
                    <a:pt x="1201571" y="1508719"/>
                  </a:lnTo>
                  <a:cubicBezTo>
                    <a:pt x="1201571" y="1556516"/>
                    <a:pt x="1162823" y="1595264"/>
                    <a:pt x="1115026" y="1595264"/>
                  </a:cubicBezTo>
                  <a:lnTo>
                    <a:pt x="86545" y="1595264"/>
                  </a:lnTo>
                  <a:cubicBezTo>
                    <a:pt x="38748" y="1595264"/>
                    <a:pt x="0" y="1556516"/>
                    <a:pt x="0" y="1508719"/>
                  </a:cubicBezTo>
                  <a:lnTo>
                    <a:pt x="0" y="86545"/>
                  </a:lnTo>
                  <a:cubicBezTo>
                    <a:pt x="0" y="38748"/>
                    <a:pt x="38748" y="0"/>
                    <a:pt x="8654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txBox="1"/>
            <p:nvPr/>
          </p:nvSpPr>
          <p:spPr>
            <a:xfrm>
              <a:off x="0" y="-9525"/>
              <a:ext cx="1201500" cy="16047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9" name="Google Shape;269;p15"/>
          <p:cNvSpPr txBox="1"/>
          <p:nvPr/>
        </p:nvSpPr>
        <p:spPr>
          <a:xfrm>
            <a:off x="13733338" y="2504325"/>
            <a:ext cx="3591300" cy="6330900"/>
          </a:xfrm>
          <a:prstGeom prst="rect">
            <a:avLst/>
          </a:prstGeom>
          <a:noFill/>
          <a:ln>
            <a:noFill/>
          </a:ln>
        </p:spPr>
        <p:txBody>
          <a:bodyPr anchorCtr="0" anchor="t" bIns="0" lIns="0" spcFirstLastPara="1" rIns="0" wrap="square" tIns="0">
            <a:spAutoFit/>
          </a:bodyPr>
          <a:lstStyle/>
          <a:p>
            <a:pPr indent="457200" lvl="0" marL="0" rtl="0" algn="l">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We met “</a:t>
            </a:r>
            <a:r>
              <a:rPr b="1" lang="en-US" sz="1800">
                <a:solidFill>
                  <a:schemeClr val="dk1"/>
                </a:solidFill>
                <a:latin typeface="Asap"/>
                <a:ea typeface="Asap"/>
                <a:cs typeface="Asap"/>
                <a:sym typeface="Asap"/>
              </a:rPr>
              <a:t>Grace Hopper</a:t>
            </a:r>
            <a:r>
              <a:rPr lang="en-US" sz="1800">
                <a:solidFill>
                  <a:schemeClr val="dk1"/>
                </a:solidFill>
                <a:latin typeface="Asap"/>
                <a:ea typeface="Asap"/>
                <a:cs typeface="Asap"/>
                <a:sym typeface="Asap"/>
              </a:rPr>
              <a:t>”, a current college junior at USC studying pre law, who previously attended UCSC and community college</a:t>
            </a:r>
            <a:endParaRPr sz="1800">
              <a:solidFill>
                <a:schemeClr val="dk1"/>
              </a:solidFill>
              <a:latin typeface="Asap"/>
              <a:ea typeface="Asap"/>
              <a:cs typeface="Asap"/>
              <a:sym typeface="Asap"/>
            </a:endParaRPr>
          </a:p>
          <a:p>
            <a:pPr indent="457200" lvl="0" marL="0" rtl="0" algn="l">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We were surprised to realize that she preferred to work with peers who are knowledgeable of the class than TAs</a:t>
            </a:r>
            <a:endParaRPr sz="1800">
              <a:solidFill>
                <a:schemeClr val="dk1"/>
              </a:solidFill>
              <a:latin typeface="Asap"/>
              <a:ea typeface="Asap"/>
              <a:cs typeface="Asap"/>
              <a:sym typeface="Asap"/>
            </a:endParaRPr>
          </a:p>
          <a:p>
            <a:pPr indent="457200" lvl="0" marL="0" rtl="0" algn="l">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We wonder if this means that she feels discouraged and unsure by the academic support system and makes her feel to be less motivated in doing work. </a:t>
            </a:r>
            <a:endParaRPr sz="1800">
              <a:solidFill>
                <a:schemeClr val="dk1"/>
              </a:solidFill>
              <a:latin typeface="Asap"/>
              <a:ea typeface="Asap"/>
              <a:cs typeface="Asap"/>
              <a:sym typeface="Asap"/>
            </a:endParaRPr>
          </a:p>
          <a:p>
            <a:pPr indent="457200" lvl="0" marL="0" rtl="0" algn="l">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It would be game-changing to </a:t>
            </a:r>
            <a:r>
              <a:rPr b="1" lang="en-US" sz="1800">
                <a:solidFill>
                  <a:schemeClr val="dk1"/>
                </a:solidFill>
                <a:latin typeface="Asap"/>
                <a:ea typeface="Asap"/>
                <a:cs typeface="Asap"/>
                <a:sym typeface="Asap"/>
              </a:rPr>
              <a:t>connect capable students and students in need of academic support</a:t>
            </a:r>
            <a:r>
              <a:rPr lang="en-US" sz="1800">
                <a:solidFill>
                  <a:schemeClr val="dk1"/>
                </a:solidFill>
                <a:latin typeface="Asap"/>
                <a:ea typeface="Asap"/>
                <a:cs typeface="Asap"/>
                <a:sym typeface="Asap"/>
              </a:rPr>
              <a:t>.</a:t>
            </a:r>
            <a:endParaRPr sz="1800">
              <a:solidFill>
                <a:schemeClr val="dk1"/>
              </a:solidFill>
              <a:latin typeface="Asap"/>
              <a:ea typeface="Asap"/>
              <a:cs typeface="Asap"/>
              <a:sym typeface="Asap"/>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Asap"/>
                <a:ea typeface="Asap"/>
                <a:cs typeface="Asap"/>
                <a:sym typeface="Asap"/>
              </a:rPr>
              <a:t> </a:t>
            </a:r>
            <a:endParaRPr sz="1800">
              <a:solidFill>
                <a:schemeClr val="dk1"/>
              </a:solidFill>
              <a:latin typeface="Asap"/>
              <a:ea typeface="Asap"/>
              <a:cs typeface="Asap"/>
              <a:sym typeface="Asap"/>
            </a:endParaRPr>
          </a:p>
          <a:p>
            <a:pPr indent="0" lvl="0" marL="0" marR="0" rtl="0" algn="ctr">
              <a:lnSpc>
                <a:spcPct val="120000"/>
              </a:lnSpc>
              <a:spcBef>
                <a:spcPts val="0"/>
              </a:spcBef>
              <a:spcAft>
                <a:spcPts val="0"/>
              </a:spcAft>
              <a:buNone/>
            </a:pPr>
            <a:r>
              <a:t/>
            </a:r>
            <a:endParaRPr sz="1800">
              <a:solidFill>
                <a:schemeClr val="dk1"/>
              </a:solidFill>
              <a:latin typeface="Asap"/>
              <a:ea typeface="Asap"/>
              <a:cs typeface="Asap"/>
              <a:sym typeface="Asap"/>
            </a:endParaRPr>
          </a:p>
        </p:txBody>
      </p:sp>
      <p:sp>
        <p:nvSpPr>
          <p:cNvPr id="270" name="Google Shape;270;p15"/>
          <p:cNvSpPr/>
          <p:nvPr/>
        </p:nvSpPr>
        <p:spPr>
          <a:xfrm>
            <a:off x="5470475" y="5827800"/>
            <a:ext cx="7364400" cy="3337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Asap"/>
                <a:ea typeface="Asap"/>
                <a:cs typeface="Asap"/>
                <a:sym typeface="Asap"/>
              </a:rPr>
              <a:t>Game Changing to </a:t>
            </a:r>
            <a:r>
              <a:rPr lang="en-US" sz="3600">
                <a:solidFill>
                  <a:schemeClr val="dk1"/>
                </a:solidFill>
                <a:latin typeface="Asap"/>
                <a:ea typeface="Asap"/>
                <a:cs typeface="Asap"/>
                <a:sym typeface="Asap"/>
              </a:rPr>
              <a:t>connect capable students and students in need of academic support</a:t>
            </a:r>
            <a:endParaRPr sz="3600">
              <a:solidFill>
                <a:schemeClr val="dk1"/>
              </a:solidFill>
              <a:latin typeface="Asap"/>
              <a:ea typeface="Asap"/>
              <a:cs typeface="Asap"/>
              <a:sym typeface="Asap"/>
            </a:endParaRPr>
          </a:p>
          <a:p>
            <a:pPr indent="0" lvl="0" marL="0" rtl="0" algn="ctr">
              <a:spcBef>
                <a:spcPts val="0"/>
              </a:spcBef>
              <a:spcAft>
                <a:spcPts val="0"/>
              </a:spcAft>
              <a:buNone/>
            </a:pPr>
            <a:r>
              <a:t/>
            </a:r>
            <a:endParaRPr sz="3600">
              <a:latin typeface="Asap"/>
              <a:ea typeface="Asap"/>
              <a:cs typeface="Asap"/>
              <a:sym typeface="Asap"/>
            </a:endParaRPr>
          </a:p>
        </p:txBody>
      </p:sp>
      <p:sp>
        <p:nvSpPr>
          <p:cNvPr id="271" name="Google Shape;271;p15"/>
          <p:cNvSpPr/>
          <p:nvPr/>
        </p:nvSpPr>
        <p:spPr>
          <a:xfrm>
            <a:off x="5470475" y="2099725"/>
            <a:ext cx="7364400" cy="3337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Asap"/>
                <a:ea typeface="Asap"/>
                <a:cs typeface="Asap"/>
                <a:sym typeface="Asap"/>
              </a:rPr>
              <a:t>Game Changing to </a:t>
            </a:r>
            <a:r>
              <a:rPr lang="en-US" sz="3600">
                <a:solidFill>
                  <a:schemeClr val="dk1"/>
                </a:solidFill>
                <a:latin typeface="Asap"/>
                <a:ea typeface="Asap"/>
                <a:cs typeface="Asap"/>
                <a:sym typeface="Asap"/>
              </a:rPr>
              <a:t>outsource in-person learning beyond a school’s faculty and TAs</a:t>
            </a:r>
            <a:endParaRPr sz="3600">
              <a:solidFill>
                <a:schemeClr val="dk1"/>
              </a:solidFill>
              <a:latin typeface="Asap"/>
              <a:ea typeface="Asap"/>
              <a:cs typeface="Asap"/>
              <a:sym typeface="Asap"/>
            </a:endParaRPr>
          </a:p>
          <a:p>
            <a:pPr indent="0" lvl="0" marL="0" rtl="0" algn="ctr">
              <a:spcBef>
                <a:spcPts val="0"/>
              </a:spcBef>
              <a:spcAft>
                <a:spcPts val="0"/>
              </a:spcAft>
              <a:buNone/>
            </a:pPr>
            <a:r>
              <a:t/>
            </a:r>
            <a:endParaRPr sz="3600">
              <a:latin typeface="Asap"/>
              <a:ea typeface="Asap"/>
              <a:cs typeface="Asap"/>
              <a:sym typeface="Asap"/>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75" name="Shape 275"/>
        <p:cNvGrpSpPr/>
        <p:nvPr/>
      </p:nvGrpSpPr>
      <p:grpSpPr>
        <a:xfrm>
          <a:off x="0" y="0"/>
          <a:ext cx="0" cy="0"/>
          <a:chOff x="0" y="0"/>
          <a:chExt cx="0" cy="0"/>
        </a:xfrm>
      </p:grpSpPr>
      <p:grpSp>
        <p:nvGrpSpPr>
          <p:cNvPr id="276" name="Google Shape;276;p16"/>
          <p:cNvGrpSpPr/>
          <p:nvPr/>
        </p:nvGrpSpPr>
        <p:grpSpPr>
          <a:xfrm>
            <a:off x="-617415" y="3431524"/>
            <a:ext cx="13210375" cy="4187858"/>
            <a:chOff x="0" y="-9525"/>
            <a:chExt cx="3479276" cy="1102975"/>
          </a:xfrm>
        </p:grpSpPr>
        <p:sp>
          <p:nvSpPr>
            <p:cNvPr id="277" name="Google Shape;277;p16"/>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txBox="1"/>
            <p:nvPr/>
          </p:nvSpPr>
          <p:spPr>
            <a:xfrm>
              <a:off x="0" y="-9525"/>
              <a:ext cx="3479276" cy="1102975"/>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16"/>
          <p:cNvSpPr txBox="1"/>
          <p:nvPr/>
        </p:nvSpPr>
        <p:spPr>
          <a:xfrm>
            <a:off x="361525" y="4324873"/>
            <a:ext cx="6965100" cy="240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800">
                <a:solidFill>
                  <a:srgbClr val="282828"/>
                </a:solidFill>
                <a:latin typeface="Poppins"/>
                <a:ea typeface="Poppins"/>
                <a:cs typeface="Poppins"/>
                <a:sym typeface="Poppins"/>
              </a:rPr>
              <a:t>ADDITIONAL NEEDFINDING</a:t>
            </a:r>
            <a:endParaRPr/>
          </a:p>
        </p:txBody>
      </p:sp>
      <p:sp>
        <p:nvSpPr>
          <p:cNvPr id="280" name="Google Shape;280;p16"/>
          <p:cNvSpPr/>
          <p:nvPr/>
        </p:nvSpPr>
        <p:spPr>
          <a:xfrm>
            <a:off x="7600950" y="2299216"/>
            <a:ext cx="13493009" cy="1349300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txBox="1"/>
          <p:nvPr/>
        </p:nvSpPr>
        <p:spPr>
          <a:xfrm>
            <a:off x="853171" y="147083"/>
            <a:ext cx="4611881" cy="3171990"/>
          </a:xfrm>
          <a:prstGeom prst="rect">
            <a:avLst/>
          </a:prstGeom>
          <a:noFill/>
          <a:ln>
            <a:noFill/>
          </a:ln>
        </p:spPr>
        <p:txBody>
          <a:bodyPr anchorCtr="0" anchor="t" bIns="0" lIns="0" spcFirstLastPara="1" rIns="0" wrap="square" tIns="0">
            <a:spAutoFit/>
          </a:bodyPr>
          <a:lstStyle/>
          <a:p>
            <a:pPr indent="0" lvl="0" marL="0" marR="0" rtl="0" algn="l">
              <a:lnSpc>
                <a:spcPct val="128001"/>
              </a:lnSpc>
              <a:spcBef>
                <a:spcPts val="0"/>
              </a:spcBef>
              <a:spcAft>
                <a:spcPts val="0"/>
              </a:spcAft>
              <a:buNone/>
            </a:pPr>
            <a:r>
              <a:rPr b="1" i="0" lang="en-US" sz="18742" u="none" cap="none" strike="noStrike">
                <a:solidFill>
                  <a:srgbClr val="282828"/>
                </a:solidFill>
                <a:latin typeface="Poppins"/>
                <a:ea typeface="Poppins"/>
                <a:cs typeface="Poppins"/>
                <a:sym typeface="Poppins"/>
              </a:rPr>
              <a:t>02</a:t>
            </a:r>
            <a:endParaRPr/>
          </a:p>
        </p:txBody>
      </p:sp>
      <p:pic>
        <p:nvPicPr>
          <p:cNvPr id="282" name="Google Shape;282;p16"/>
          <p:cNvPicPr preferRelativeResize="0"/>
          <p:nvPr/>
        </p:nvPicPr>
        <p:blipFill rotWithShape="1">
          <a:blip r:embed="rId3">
            <a:alphaModFix/>
          </a:blip>
          <a:srcRect b="28856" l="0" r="0" t="0"/>
          <a:stretch/>
        </p:blipFill>
        <p:spPr>
          <a:xfrm>
            <a:off x="6596500" y="302176"/>
            <a:ext cx="10827799" cy="9984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86" name="Shape 286"/>
        <p:cNvGrpSpPr/>
        <p:nvPr/>
      </p:nvGrpSpPr>
      <p:grpSpPr>
        <a:xfrm>
          <a:off x="0" y="0"/>
          <a:ext cx="0" cy="0"/>
          <a:chOff x="0" y="0"/>
          <a:chExt cx="0" cy="0"/>
        </a:xfrm>
      </p:grpSpPr>
      <p:grpSp>
        <p:nvGrpSpPr>
          <p:cNvPr id="287" name="Google Shape;287;p17"/>
          <p:cNvGrpSpPr/>
          <p:nvPr/>
        </p:nvGrpSpPr>
        <p:grpSpPr>
          <a:xfrm>
            <a:off x="5797355" y="2788008"/>
            <a:ext cx="4562245" cy="6093223"/>
            <a:chOff x="0" y="-9525"/>
            <a:chExt cx="1201571" cy="1604789"/>
          </a:xfrm>
        </p:grpSpPr>
        <p:sp>
          <p:nvSpPr>
            <p:cNvPr id="288" name="Google Shape;288;p17"/>
            <p:cNvSpPr/>
            <p:nvPr/>
          </p:nvSpPr>
          <p:spPr>
            <a:xfrm>
              <a:off x="0" y="0"/>
              <a:ext cx="1201571" cy="1595264"/>
            </a:xfrm>
            <a:custGeom>
              <a:rect b="b" l="l" r="r" t="t"/>
              <a:pathLst>
                <a:path extrusionOk="0" h="1595264" w="1201571">
                  <a:moveTo>
                    <a:pt x="86545" y="0"/>
                  </a:moveTo>
                  <a:lnTo>
                    <a:pt x="1115026" y="0"/>
                  </a:lnTo>
                  <a:cubicBezTo>
                    <a:pt x="1162823" y="0"/>
                    <a:pt x="1201571" y="38748"/>
                    <a:pt x="1201571" y="86545"/>
                  </a:cubicBezTo>
                  <a:lnTo>
                    <a:pt x="1201571" y="1508719"/>
                  </a:lnTo>
                  <a:cubicBezTo>
                    <a:pt x="1201571" y="1556516"/>
                    <a:pt x="1162823" y="1595264"/>
                    <a:pt x="1115026" y="1595264"/>
                  </a:cubicBezTo>
                  <a:lnTo>
                    <a:pt x="86545" y="1595264"/>
                  </a:lnTo>
                  <a:cubicBezTo>
                    <a:pt x="38748" y="1595264"/>
                    <a:pt x="0" y="1556516"/>
                    <a:pt x="0" y="1508719"/>
                  </a:cubicBezTo>
                  <a:lnTo>
                    <a:pt x="0" y="86545"/>
                  </a:lnTo>
                  <a:cubicBezTo>
                    <a:pt x="0" y="38748"/>
                    <a:pt x="38748" y="0"/>
                    <a:pt x="8654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txBox="1"/>
            <p:nvPr/>
          </p:nvSpPr>
          <p:spPr>
            <a:xfrm>
              <a:off x="0" y="-9525"/>
              <a:ext cx="1201571" cy="1604789"/>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0" name="Google Shape;290;p17"/>
          <p:cNvGrpSpPr/>
          <p:nvPr/>
        </p:nvGrpSpPr>
        <p:grpSpPr>
          <a:xfrm>
            <a:off x="385385" y="2788008"/>
            <a:ext cx="4562245" cy="6093223"/>
            <a:chOff x="0" y="-9525"/>
            <a:chExt cx="1201571" cy="1604789"/>
          </a:xfrm>
        </p:grpSpPr>
        <p:sp>
          <p:nvSpPr>
            <p:cNvPr id="291" name="Google Shape;291;p17"/>
            <p:cNvSpPr/>
            <p:nvPr/>
          </p:nvSpPr>
          <p:spPr>
            <a:xfrm>
              <a:off x="0" y="0"/>
              <a:ext cx="1201571" cy="1595264"/>
            </a:xfrm>
            <a:custGeom>
              <a:rect b="b" l="l" r="r" t="t"/>
              <a:pathLst>
                <a:path extrusionOk="0" h="1595264" w="1201571">
                  <a:moveTo>
                    <a:pt x="86545" y="0"/>
                  </a:moveTo>
                  <a:lnTo>
                    <a:pt x="1115026" y="0"/>
                  </a:lnTo>
                  <a:cubicBezTo>
                    <a:pt x="1162823" y="0"/>
                    <a:pt x="1201571" y="38748"/>
                    <a:pt x="1201571" y="86545"/>
                  </a:cubicBezTo>
                  <a:lnTo>
                    <a:pt x="1201571" y="1508719"/>
                  </a:lnTo>
                  <a:cubicBezTo>
                    <a:pt x="1201571" y="1556516"/>
                    <a:pt x="1162823" y="1595264"/>
                    <a:pt x="1115026" y="1595264"/>
                  </a:cubicBezTo>
                  <a:lnTo>
                    <a:pt x="86545" y="1595264"/>
                  </a:lnTo>
                  <a:cubicBezTo>
                    <a:pt x="38748" y="1595264"/>
                    <a:pt x="0" y="1556516"/>
                    <a:pt x="0" y="1508719"/>
                  </a:cubicBezTo>
                  <a:lnTo>
                    <a:pt x="0" y="86545"/>
                  </a:lnTo>
                  <a:cubicBezTo>
                    <a:pt x="0" y="38748"/>
                    <a:pt x="38748" y="0"/>
                    <a:pt x="8654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txBox="1"/>
            <p:nvPr/>
          </p:nvSpPr>
          <p:spPr>
            <a:xfrm>
              <a:off x="0" y="-9525"/>
              <a:ext cx="1201571" cy="1604789"/>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3" name="Google Shape;293;p17"/>
          <p:cNvSpPr txBox="1"/>
          <p:nvPr/>
        </p:nvSpPr>
        <p:spPr>
          <a:xfrm>
            <a:off x="1482851" y="6142063"/>
            <a:ext cx="2367300" cy="415500"/>
          </a:xfrm>
          <a:prstGeom prst="rect">
            <a:avLst/>
          </a:prstGeom>
          <a:noFill/>
          <a:ln>
            <a:noFill/>
          </a:ln>
        </p:spPr>
        <p:txBody>
          <a:bodyPr anchorCtr="0" anchor="t" bIns="0" lIns="0" spcFirstLastPara="1" rIns="0" wrap="square" tIns="0">
            <a:spAutoFit/>
          </a:bodyPr>
          <a:lstStyle/>
          <a:p>
            <a:pPr indent="0" lvl="0" marL="0" marR="0" rtl="0" algn="ctr">
              <a:lnSpc>
                <a:spcPct val="168025"/>
              </a:lnSpc>
              <a:spcBef>
                <a:spcPts val="0"/>
              </a:spcBef>
              <a:spcAft>
                <a:spcPts val="0"/>
              </a:spcAft>
              <a:buNone/>
            </a:pPr>
            <a:r>
              <a:rPr b="1" lang="en-US" sz="2699">
                <a:solidFill>
                  <a:srgbClr val="282828"/>
                </a:solidFill>
                <a:latin typeface="Asap SemiBold"/>
                <a:ea typeface="Asap SemiBold"/>
                <a:cs typeface="Asap SemiBold"/>
                <a:sym typeface="Asap SemiBold"/>
              </a:rPr>
              <a:t>“Sam Altman”</a:t>
            </a:r>
            <a:endParaRPr/>
          </a:p>
        </p:txBody>
      </p:sp>
      <p:sp>
        <p:nvSpPr>
          <p:cNvPr id="294" name="Google Shape;294;p17"/>
          <p:cNvSpPr txBox="1"/>
          <p:nvPr/>
        </p:nvSpPr>
        <p:spPr>
          <a:xfrm>
            <a:off x="6695625" y="6142063"/>
            <a:ext cx="2765700" cy="415500"/>
          </a:xfrm>
          <a:prstGeom prst="rect">
            <a:avLst/>
          </a:prstGeom>
          <a:noFill/>
          <a:ln>
            <a:noFill/>
          </a:ln>
        </p:spPr>
        <p:txBody>
          <a:bodyPr anchorCtr="0" anchor="t" bIns="0" lIns="0" spcFirstLastPara="1" rIns="0" wrap="square" tIns="0">
            <a:spAutoFit/>
          </a:bodyPr>
          <a:lstStyle/>
          <a:p>
            <a:pPr indent="0" lvl="0" marL="0" marR="0" rtl="0" algn="ctr">
              <a:lnSpc>
                <a:spcPct val="168025"/>
              </a:lnSpc>
              <a:spcBef>
                <a:spcPts val="0"/>
              </a:spcBef>
              <a:spcAft>
                <a:spcPts val="0"/>
              </a:spcAft>
              <a:buNone/>
            </a:pPr>
            <a:r>
              <a:rPr b="1" lang="en-US" sz="2699">
                <a:solidFill>
                  <a:srgbClr val="282828"/>
                </a:solidFill>
                <a:latin typeface="Asap"/>
                <a:ea typeface="Asap"/>
                <a:cs typeface="Asap"/>
                <a:sym typeface="Asap"/>
              </a:rPr>
              <a:t>“James Gosling”</a:t>
            </a:r>
            <a:endParaRPr b="1"/>
          </a:p>
        </p:txBody>
      </p:sp>
      <p:sp>
        <p:nvSpPr>
          <p:cNvPr id="295" name="Google Shape;295;p17"/>
          <p:cNvSpPr txBox="1"/>
          <p:nvPr/>
        </p:nvSpPr>
        <p:spPr>
          <a:xfrm>
            <a:off x="1255225" y="401150"/>
            <a:ext cx="15777600" cy="1308300"/>
          </a:xfrm>
          <a:prstGeom prst="rect">
            <a:avLst/>
          </a:prstGeom>
          <a:noFill/>
          <a:ln>
            <a:noFill/>
          </a:ln>
        </p:spPr>
        <p:txBody>
          <a:bodyPr anchorCtr="0" anchor="t" bIns="0" lIns="0" spcFirstLastPara="1" rIns="0" wrap="square" tIns="0">
            <a:spAutoFit/>
          </a:bodyPr>
          <a:lstStyle/>
          <a:p>
            <a:pPr indent="0" lvl="0" marL="0" marR="0" rtl="0" algn="ctr">
              <a:lnSpc>
                <a:spcPct val="128003"/>
              </a:lnSpc>
              <a:spcBef>
                <a:spcPts val="0"/>
              </a:spcBef>
              <a:spcAft>
                <a:spcPts val="0"/>
              </a:spcAft>
              <a:buNone/>
            </a:pPr>
            <a:r>
              <a:rPr b="1" lang="en-US" sz="8499">
                <a:solidFill>
                  <a:srgbClr val="282828"/>
                </a:solidFill>
                <a:latin typeface="Poppins"/>
                <a:ea typeface="Poppins"/>
                <a:cs typeface="Poppins"/>
                <a:sym typeface="Poppins"/>
              </a:rPr>
              <a:t>ADDITIONAL NEEDFINDING</a:t>
            </a:r>
            <a:endParaRPr/>
          </a:p>
        </p:txBody>
      </p:sp>
      <p:sp>
        <p:nvSpPr>
          <p:cNvPr id="296" name="Google Shape;296;p17"/>
          <p:cNvSpPr txBox="1"/>
          <p:nvPr/>
        </p:nvSpPr>
        <p:spPr>
          <a:xfrm>
            <a:off x="655000" y="6919100"/>
            <a:ext cx="4023000" cy="17124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500">
                <a:solidFill>
                  <a:schemeClr val="dk1"/>
                </a:solidFill>
                <a:latin typeface="Asap"/>
                <a:ea typeface="Asap"/>
                <a:cs typeface="Asap"/>
                <a:sym typeface="Asap"/>
              </a:rPr>
              <a:t>UCSB Graduate</a:t>
            </a:r>
            <a:endParaRPr sz="2500">
              <a:solidFill>
                <a:schemeClr val="dk1"/>
              </a:solidFill>
              <a:latin typeface="Asap"/>
              <a:ea typeface="Asap"/>
              <a:cs typeface="Asap"/>
              <a:sym typeface="Asap"/>
            </a:endParaRPr>
          </a:p>
          <a:p>
            <a:pPr indent="0" lvl="0" marL="0" rtl="0" algn="ctr">
              <a:lnSpc>
                <a:spcPct val="115000"/>
              </a:lnSpc>
              <a:spcBef>
                <a:spcPts val="0"/>
              </a:spcBef>
              <a:spcAft>
                <a:spcPts val="0"/>
              </a:spcAft>
              <a:buClr>
                <a:schemeClr val="dk1"/>
              </a:buClr>
              <a:buSzPts val="1100"/>
              <a:buFont typeface="Arial"/>
              <a:buNone/>
            </a:pPr>
            <a:r>
              <a:rPr lang="en-US" sz="2500">
                <a:solidFill>
                  <a:schemeClr val="dk1"/>
                </a:solidFill>
                <a:latin typeface="Asap"/>
                <a:ea typeface="Asap"/>
                <a:cs typeface="Asap"/>
                <a:sym typeface="Asap"/>
              </a:rPr>
              <a:t>Acquaintance</a:t>
            </a:r>
            <a:endParaRPr sz="2500">
              <a:solidFill>
                <a:schemeClr val="dk1"/>
              </a:solidFill>
              <a:latin typeface="Asap"/>
              <a:ea typeface="Asap"/>
              <a:cs typeface="Asap"/>
              <a:sym typeface="Asap"/>
            </a:endParaRPr>
          </a:p>
          <a:p>
            <a:pPr indent="0" lvl="0" marL="0" rtl="0" algn="ctr">
              <a:lnSpc>
                <a:spcPct val="115000"/>
              </a:lnSpc>
              <a:spcBef>
                <a:spcPts val="0"/>
              </a:spcBef>
              <a:spcAft>
                <a:spcPts val="0"/>
              </a:spcAft>
              <a:buClr>
                <a:schemeClr val="dk1"/>
              </a:buClr>
              <a:buSzPts val="1100"/>
              <a:buFont typeface="Arial"/>
              <a:buNone/>
            </a:pPr>
            <a:r>
              <a:rPr lang="en-US" sz="2500">
                <a:solidFill>
                  <a:schemeClr val="dk1"/>
                </a:solidFill>
                <a:latin typeface="Asap"/>
                <a:ea typeface="Asap"/>
                <a:cs typeface="Asap"/>
                <a:sym typeface="Asap"/>
              </a:rPr>
              <a:t>Compensation: Jamba Juice</a:t>
            </a:r>
            <a:endParaRPr sz="2500">
              <a:solidFill>
                <a:schemeClr val="dk1"/>
              </a:solidFill>
              <a:latin typeface="Asap"/>
              <a:ea typeface="Asap"/>
              <a:cs typeface="Asap"/>
              <a:sym typeface="Asap"/>
            </a:endParaRPr>
          </a:p>
          <a:p>
            <a:pPr indent="0" lvl="0" marL="0" marR="0" rtl="0" algn="ctr">
              <a:lnSpc>
                <a:spcPct val="115000"/>
              </a:lnSpc>
              <a:spcBef>
                <a:spcPts val="0"/>
              </a:spcBef>
              <a:spcAft>
                <a:spcPts val="0"/>
              </a:spcAft>
              <a:buNone/>
            </a:pPr>
            <a:r>
              <a:t/>
            </a:r>
            <a:endParaRPr sz="2500">
              <a:solidFill>
                <a:schemeClr val="dk1"/>
              </a:solidFill>
              <a:latin typeface="Asap"/>
              <a:ea typeface="Asap"/>
              <a:cs typeface="Asap"/>
              <a:sym typeface="Asap"/>
            </a:endParaRPr>
          </a:p>
        </p:txBody>
      </p:sp>
      <p:sp>
        <p:nvSpPr>
          <p:cNvPr id="297" name="Google Shape;297;p17"/>
          <p:cNvSpPr txBox="1"/>
          <p:nvPr/>
        </p:nvSpPr>
        <p:spPr>
          <a:xfrm>
            <a:off x="5982250" y="6919075"/>
            <a:ext cx="4201500" cy="827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2500">
                <a:solidFill>
                  <a:srgbClr val="282828"/>
                </a:solidFill>
                <a:latin typeface="Asap"/>
                <a:ea typeface="Asap"/>
                <a:cs typeface="Asap"/>
                <a:sym typeface="Asap"/>
              </a:rPr>
              <a:t>Teacher and Freelance Tutor</a:t>
            </a:r>
            <a:endParaRPr sz="2500">
              <a:solidFill>
                <a:srgbClr val="282828"/>
              </a:solidFill>
              <a:latin typeface="Asap"/>
              <a:ea typeface="Asap"/>
              <a:cs typeface="Asap"/>
              <a:sym typeface="Asap"/>
            </a:endParaRPr>
          </a:p>
          <a:p>
            <a:pPr indent="0" lvl="0" marL="0" marR="0" rtl="0" algn="ctr">
              <a:lnSpc>
                <a:spcPct val="115000"/>
              </a:lnSpc>
              <a:spcBef>
                <a:spcPts val="0"/>
              </a:spcBef>
              <a:spcAft>
                <a:spcPts val="0"/>
              </a:spcAft>
              <a:buNone/>
            </a:pPr>
            <a:r>
              <a:rPr lang="en-US" sz="2500">
                <a:solidFill>
                  <a:srgbClr val="282828"/>
                </a:solidFill>
                <a:latin typeface="Asap"/>
                <a:ea typeface="Asap"/>
                <a:cs typeface="Asap"/>
                <a:sym typeface="Asap"/>
              </a:rPr>
              <a:t>Acquaintance</a:t>
            </a:r>
            <a:endParaRPr sz="2500">
              <a:solidFill>
                <a:srgbClr val="282828"/>
              </a:solidFill>
              <a:latin typeface="Asap"/>
              <a:ea typeface="Asap"/>
              <a:cs typeface="Asap"/>
              <a:sym typeface="Asap"/>
            </a:endParaRPr>
          </a:p>
        </p:txBody>
      </p:sp>
      <p:grpSp>
        <p:nvGrpSpPr>
          <p:cNvPr id="298" name="Google Shape;298;p17"/>
          <p:cNvGrpSpPr/>
          <p:nvPr/>
        </p:nvGrpSpPr>
        <p:grpSpPr>
          <a:xfrm>
            <a:off x="11478948" y="2788000"/>
            <a:ext cx="6101938" cy="6093223"/>
            <a:chOff x="0" y="-9525"/>
            <a:chExt cx="1201571" cy="1604789"/>
          </a:xfrm>
        </p:grpSpPr>
        <p:sp>
          <p:nvSpPr>
            <p:cNvPr id="299" name="Google Shape;299;p17"/>
            <p:cNvSpPr/>
            <p:nvPr/>
          </p:nvSpPr>
          <p:spPr>
            <a:xfrm>
              <a:off x="0" y="0"/>
              <a:ext cx="1201571" cy="1595264"/>
            </a:xfrm>
            <a:custGeom>
              <a:rect b="b" l="l" r="r" t="t"/>
              <a:pathLst>
                <a:path extrusionOk="0" h="1595264" w="1201571">
                  <a:moveTo>
                    <a:pt x="86545" y="0"/>
                  </a:moveTo>
                  <a:lnTo>
                    <a:pt x="1115026" y="0"/>
                  </a:lnTo>
                  <a:cubicBezTo>
                    <a:pt x="1162823" y="0"/>
                    <a:pt x="1201571" y="38748"/>
                    <a:pt x="1201571" y="86545"/>
                  </a:cubicBezTo>
                  <a:lnTo>
                    <a:pt x="1201571" y="1508719"/>
                  </a:lnTo>
                  <a:cubicBezTo>
                    <a:pt x="1201571" y="1556516"/>
                    <a:pt x="1162823" y="1595264"/>
                    <a:pt x="1115026" y="1595264"/>
                  </a:cubicBezTo>
                  <a:lnTo>
                    <a:pt x="86545" y="1595264"/>
                  </a:lnTo>
                  <a:cubicBezTo>
                    <a:pt x="38748" y="1595264"/>
                    <a:pt x="0" y="1556516"/>
                    <a:pt x="0" y="1508719"/>
                  </a:cubicBezTo>
                  <a:lnTo>
                    <a:pt x="0" y="86545"/>
                  </a:lnTo>
                  <a:cubicBezTo>
                    <a:pt x="0" y="38748"/>
                    <a:pt x="38748" y="0"/>
                    <a:pt x="8654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txBox="1"/>
            <p:nvPr/>
          </p:nvSpPr>
          <p:spPr>
            <a:xfrm>
              <a:off x="0" y="-9525"/>
              <a:ext cx="1201500" cy="1604700"/>
            </a:xfrm>
            <a:prstGeom prst="rect">
              <a:avLst/>
            </a:prstGeom>
            <a:noFill/>
            <a:ln>
              <a:noFill/>
            </a:ln>
          </p:spPr>
          <p:txBody>
            <a:bodyPr anchorCtr="0" anchor="ctr" bIns="50800" lIns="50800" spcFirstLastPara="1" rIns="50800" wrap="square" tIns="50800">
              <a:noAutofit/>
            </a:bodyPr>
            <a:lstStyle/>
            <a:p>
              <a:pPr indent="0" lvl="0" marL="0" marR="0" rtl="0" algn="ctr">
                <a:lnSpc>
                  <a:spcPct val="13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p17"/>
          <p:cNvSpPr txBox="1"/>
          <p:nvPr/>
        </p:nvSpPr>
        <p:spPr>
          <a:xfrm>
            <a:off x="11687825" y="3064375"/>
            <a:ext cx="5637600" cy="55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dk1"/>
                </a:solidFill>
                <a:latin typeface="Asap"/>
                <a:ea typeface="Asap"/>
                <a:cs typeface="Asap"/>
                <a:sym typeface="Asap"/>
              </a:rPr>
              <a:t>New Learnings:</a:t>
            </a:r>
            <a:endParaRPr b="1" sz="2300">
              <a:solidFill>
                <a:schemeClr val="dk1"/>
              </a:solidFill>
              <a:latin typeface="Asap"/>
              <a:ea typeface="Asap"/>
              <a:cs typeface="Asap"/>
              <a:sym typeface="Asap"/>
            </a:endParaRPr>
          </a:p>
          <a:p>
            <a:pPr indent="0" lvl="0" marL="0" rtl="0" algn="l">
              <a:spcBef>
                <a:spcPts val="0"/>
              </a:spcBef>
              <a:spcAft>
                <a:spcPts val="0"/>
              </a:spcAft>
              <a:buNone/>
            </a:pPr>
            <a:r>
              <a:t/>
            </a:r>
            <a:endParaRPr sz="2300">
              <a:solidFill>
                <a:schemeClr val="dk1"/>
              </a:solidFill>
              <a:latin typeface="Asap"/>
              <a:ea typeface="Asap"/>
              <a:cs typeface="Asap"/>
              <a:sym typeface="Asap"/>
            </a:endParaRPr>
          </a:p>
          <a:p>
            <a:pPr indent="-374650" lvl="0" marL="457200" rtl="0" algn="l">
              <a:spcBef>
                <a:spcPts val="0"/>
              </a:spcBef>
              <a:spcAft>
                <a:spcPts val="0"/>
              </a:spcAft>
              <a:buClr>
                <a:schemeClr val="dk1"/>
              </a:buClr>
              <a:buSzPts val="2300"/>
              <a:buFont typeface="Asap"/>
              <a:buChar char="-"/>
            </a:pPr>
            <a:r>
              <a:rPr b="1" lang="en-US" sz="2300">
                <a:solidFill>
                  <a:schemeClr val="dk1"/>
                </a:solidFill>
                <a:latin typeface="Asap"/>
                <a:ea typeface="Asap"/>
                <a:cs typeface="Asap"/>
                <a:sym typeface="Asap"/>
              </a:rPr>
              <a:t>Lim</a:t>
            </a:r>
            <a:r>
              <a:rPr b="1" lang="en-US" sz="2300">
                <a:solidFill>
                  <a:schemeClr val="dk1"/>
                </a:solidFill>
                <a:latin typeface="Asap"/>
                <a:ea typeface="Asap"/>
                <a:cs typeface="Asap"/>
                <a:sym typeface="Asap"/>
              </a:rPr>
              <a:t>i</a:t>
            </a:r>
            <a:r>
              <a:rPr b="1" lang="en-US" sz="2300">
                <a:solidFill>
                  <a:schemeClr val="dk1"/>
                </a:solidFill>
                <a:latin typeface="Asap"/>
                <a:ea typeface="Asap"/>
                <a:cs typeface="Asap"/>
                <a:sym typeface="Asap"/>
              </a:rPr>
              <a:t>ted personalized support</a:t>
            </a:r>
            <a:r>
              <a:rPr lang="en-US" sz="2300">
                <a:solidFill>
                  <a:schemeClr val="dk1"/>
                </a:solidFill>
                <a:latin typeface="Asap"/>
                <a:ea typeface="Asap"/>
                <a:cs typeface="Asap"/>
                <a:sym typeface="Asap"/>
              </a:rPr>
              <a:t> in large STEM classes leads students to </a:t>
            </a:r>
            <a:r>
              <a:rPr b="1" lang="en-US" sz="2300">
                <a:solidFill>
                  <a:schemeClr val="dk1"/>
                </a:solidFill>
                <a:latin typeface="Asap"/>
                <a:ea typeface="Asap"/>
                <a:cs typeface="Asap"/>
                <a:sym typeface="Asap"/>
              </a:rPr>
              <a:t>rely on AI tools</a:t>
            </a:r>
            <a:r>
              <a:rPr lang="en-US" sz="2300">
                <a:solidFill>
                  <a:schemeClr val="dk1"/>
                </a:solidFill>
                <a:latin typeface="Asap"/>
                <a:ea typeface="Asap"/>
                <a:cs typeface="Asap"/>
                <a:sym typeface="Asap"/>
              </a:rPr>
              <a:t> for assistance.</a:t>
            </a:r>
            <a:endParaRPr sz="2300">
              <a:solidFill>
                <a:schemeClr val="dk1"/>
              </a:solidFill>
              <a:latin typeface="Asap"/>
              <a:ea typeface="Asap"/>
              <a:cs typeface="Asap"/>
              <a:sym typeface="Asap"/>
            </a:endParaRPr>
          </a:p>
          <a:p>
            <a:pPr indent="0" lvl="0" marL="0" rtl="0" algn="l">
              <a:spcBef>
                <a:spcPts val="0"/>
              </a:spcBef>
              <a:spcAft>
                <a:spcPts val="0"/>
              </a:spcAft>
              <a:buClr>
                <a:schemeClr val="dk1"/>
              </a:buClr>
              <a:buSzPts val="1100"/>
              <a:buFont typeface="Arial"/>
              <a:buNone/>
            </a:pPr>
            <a:r>
              <a:t/>
            </a:r>
            <a:endParaRPr sz="2300">
              <a:solidFill>
                <a:schemeClr val="dk1"/>
              </a:solidFill>
              <a:latin typeface="Asap"/>
              <a:ea typeface="Asap"/>
              <a:cs typeface="Asap"/>
              <a:sym typeface="Asap"/>
            </a:endParaRPr>
          </a:p>
          <a:p>
            <a:pPr indent="-374650" lvl="0" marL="457200" rtl="0" algn="l">
              <a:spcBef>
                <a:spcPts val="0"/>
              </a:spcBef>
              <a:spcAft>
                <a:spcPts val="0"/>
              </a:spcAft>
              <a:buClr>
                <a:schemeClr val="dk1"/>
              </a:buClr>
              <a:buSzPts val="2300"/>
              <a:buFont typeface="Asap"/>
              <a:buChar char="-"/>
            </a:pPr>
            <a:r>
              <a:rPr lang="en-US" sz="2300">
                <a:solidFill>
                  <a:schemeClr val="dk1"/>
                </a:solidFill>
                <a:latin typeface="Asap"/>
                <a:ea typeface="Asap"/>
                <a:cs typeface="Asap"/>
                <a:sym typeface="Asap"/>
              </a:rPr>
              <a:t>Need for </a:t>
            </a:r>
            <a:r>
              <a:rPr b="1" lang="en-US" sz="2300">
                <a:solidFill>
                  <a:schemeClr val="dk1"/>
                </a:solidFill>
                <a:latin typeface="Asap"/>
                <a:ea typeface="Asap"/>
                <a:cs typeface="Asap"/>
                <a:sym typeface="Asap"/>
              </a:rPr>
              <a:t>flexible learning resources</a:t>
            </a:r>
            <a:r>
              <a:rPr lang="en-US" sz="2300">
                <a:solidFill>
                  <a:schemeClr val="dk1"/>
                </a:solidFill>
                <a:latin typeface="Asap"/>
                <a:ea typeface="Asap"/>
                <a:cs typeface="Asap"/>
                <a:sym typeface="Asap"/>
              </a:rPr>
              <a:t> that support both students and educators.</a:t>
            </a:r>
            <a:endParaRPr sz="2300">
              <a:solidFill>
                <a:schemeClr val="dk1"/>
              </a:solidFill>
              <a:latin typeface="Asap"/>
              <a:ea typeface="Asap"/>
              <a:cs typeface="Asap"/>
              <a:sym typeface="Asap"/>
            </a:endParaRPr>
          </a:p>
          <a:p>
            <a:pPr indent="0" lvl="0" marL="0" rtl="0" algn="l">
              <a:spcBef>
                <a:spcPts val="0"/>
              </a:spcBef>
              <a:spcAft>
                <a:spcPts val="0"/>
              </a:spcAft>
              <a:buClr>
                <a:schemeClr val="dk1"/>
              </a:buClr>
              <a:buSzPts val="1100"/>
              <a:buFont typeface="Arial"/>
              <a:buNone/>
            </a:pPr>
            <a:r>
              <a:t/>
            </a:r>
            <a:endParaRPr sz="2300">
              <a:solidFill>
                <a:schemeClr val="dk1"/>
              </a:solidFill>
              <a:latin typeface="Asap"/>
              <a:ea typeface="Asap"/>
              <a:cs typeface="Asap"/>
              <a:sym typeface="Asap"/>
            </a:endParaRPr>
          </a:p>
          <a:p>
            <a:pPr indent="-374650" lvl="0" marL="457200" rtl="0" algn="l">
              <a:spcBef>
                <a:spcPts val="0"/>
              </a:spcBef>
              <a:spcAft>
                <a:spcPts val="0"/>
              </a:spcAft>
              <a:buClr>
                <a:schemeClr val="dk1"/>
              </a:buClr>
              <a:buSzPts val="2300"/>
              <a:buFont typeface="Asap"/>
              <a:buChar char="-"/>
            </a:pPr>
            <a:r>
              <a:rPr b="1" lang="en-US" sz="2300">
                <a:solidFill>
                  <a:schemeClr val="dk1"/>
                </a:solidFill>
                <a:latin typeface="Asap"/>
                <a:ea typeface="Asap"/>
                <a:cs typeface="Asap"/>
                <a:sym typeface="Asap"/>
              </a:rPr>
              <a:t>Academic freedom for educators</a:t>
            </a:r>
            <a:r>
              <a:rPr lang="en-US" sz="2300">
                <a:solidFill>
                  <a:schemeClr val="dk1"/>
                </a:solidFill>
                <a:latin typeface="Asap"/>
                <a:ea typeface="Asap"/>
                <a:cs typeface="Asap"/>
                <a:sym typeface="Asap"/>
              </a:rPr>
              <a:t> could greatly improve student engagement + outcomes.</a:t>
            </a:r>
            <a:endParaRPr sz="2300">
              <a:solidFill>
                <a:schemeClr val="dk1"/>
              </a:solidFill>
              <a:latin typeface="Asap"/>
              <a:ea typeface="Asap"/>
              <a:cs typeface="Asap"/>
              <a:sym typeface="Asap"/>
            </a:endParaRPr>
          </a:p>
          <a:p>
            <a:pPr indent="0" lvl="0" marL="0" rtl="0" algn="l">
              <a:spcBef>
                <a:spcPts val="0"/>
              </a:spcBef>
              <a:spcAft>
                <a:spcPts val="0"/>
              </a:spcAft>
              <a:buNone/>
            </a:pPr>
            <a:r>
              <a:t/>
            </a:r>
            <a:endParaRPr sz="2300">
              <a:solidFill>
                <a:schemeClr val="dk1"/>
              </a:solidFill>
              <a:latin typeface="Asap"/>
              <a:ea typeface="Asap"/>
              <a:cs typeface="Asap"/>
              <a:sym typeface="Asap"/>
            </a:endParaRPr>
          </a:p>
        </p:txBody>
      </p:sp>
      <p:pic>
        <p:nvPicPr>
          <p:cNvPr id="302" name="Google Shape;302;p17"/>
          <p:cNvPicPr preferRelativeResize="0"/>
          <p:nvPr/>
        </p:nvPicPr>
        <p:blipFill>
          <a:blip r:embed="rId3">
            <a:alphaModFix/>
          </a:blip>
          <a:stretch>
            <a:fillRect/>
          </a:stretch>
        </p:blipFill>
        <p:spPr>
          <a:xfrm>
            <a:off x="1356550" y="3254613"/>
            <a:ext cx="2619900" cy="2619900"/>
          </a:xfrm>
          <a:prstGeom prst="ellipse">
            <a:avLst/>
          </a:prstGeom>
          <a:noFill/>
          <a:ln>
            <a:noFill/>
          </a:ln>
        </p:spPr>
      </p:pic>
      <p:pic>
        <p:nvPicPr>
          <p:cNvPr id="303" name="Google Shape;303;p17"/>
          <p:cNvPicPr preferRelativeResize="0"/>
          <p:nvPr/>
        </p:nvPicPr>
        <p:blipFill>
          <a:blip r:embed="rId4">
            <a:alphaModFix/>
          </a:blip>
          <a:stretch>
            <a:fillRect/>
          </a:stretch>
        </p:blipFill>
        <p:spPr>
          <a:xfrm>
            <a:off x="6830435" y="3429000"/>
            <a:ext cx="2765700" cy="27657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07" name="Shape 307"/>
        <p:cNvGrpSpPr/>
        <p:nvPr/>
      </p:nvGrpSpPr>
      <p:grpSpPr>
        <a:xfrm>
          <a:off x="0" y="0"/>
          <a:ext cx="0" cy="0"/>
          <a:chOff x="0" y="0"/>
          <a:chExt cx="0" cy="0"/>
        </a:xfrm>
      </p:grpSpPr>
      <p:sp>
        <p:nvSpPr>
          <p:cNvPr id="308" name="Google Shape;308;p18"/>
          <p:cNvSpPr/>
          <p:nvPr/>
        </p:nvSpPr>
        <p:spPr>
          <a:xfrm>
            <a:off x="11423350" y="6855125"/>
            <a:ext cx="58407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09" name="Google Shape;309;p18"/>
          <p:cNvSpPr/>
          <p:nvPr/>
        </p:nvSpPr>
        <p:spPr>
          <a:xfrm>
            <a:off x="10956125" y="1581450"/>
            <a:ext cx="6692100" cy="467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10" name="Google Shape;310;p18"/>
          <p:cNvSpPr/>
          <p:nvPr/>
        </p:nvSpPr>
        <p:spPr>
          <a:xfrm>
            <a:off x="163400" y="6101025"/>
            <a:ext cx="61671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11" name="Google Shape;311;p18"/>
          <p:cNvSpPr/>
          <p:nvPr/>
        </p:nvSpPr>
        <p:spPr>
          <a:xfrm>
            <a:off x="395375" y="1851075"/>
            <a:ext cx="5840700" cy="3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12" name="Google Shape;312;p18"/>
          <p:cNvSpPr txBox="1"/>
          <p:nvPr/>
        </p:nvSpPr>
        <p:spPr>
          <a:xfrm>
            <a:off x="742024" y="2319148"/>
            <a:ext cx="4711200" cy="1849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700">
                <a:solidFill>
                  <a:schemeClr val="dk1"/>
                </a:solidFill>
                <a:latin typeface="Asap"/>
                <a:ea typeface="Asap"/>
                <a:cs typeface="Asap"/>
                <a:sym typeface="Asap"/>
              </a:rPr>
              <a:t>We met with “Sam Altman,” a </a:t>
            </a:r>
            <a:r>
              <a:rPr b="1" lang="en-US" sz="2700">
                <a:solidFill>
                  <a:schemeClr val="dk1"/>
                </a:solidFill>
                <a:latin typeface="Asap"/>
                <a:ea typeface="Asap"/>
                <a:cs typeface="Asap"/>
                <a:sym typeface="Asap"/>
              </a:rPr>
              <a:t>recent UCSB graduate who used AI tools extensively in his learning process. </a:t>
            </a:r>
            <a:endParaRPr b="1" sz="2700">
              <a:solidFill>
                <a:schemeClr val="dk1"/>
              </a:solidFill>
              <a:latin typeface="Asap"/>
              <a:ea typeface="Asap"/>
              <a:cs typeface="Asap"/>
              <a:sym typeface="Asap"/>
            </a:endParaRPr>
          </a:p>
        </p:txBody>
      </p:sp>
      <p:sp>
        <p:nvSpPr>
          <p:cNvPr id="313" name="Google Shape;313;p18"/>
          <p:cNvSpPr txBox="1"/>
          <p:nvPr/>
        </p:nvSpPr>
        <p:spPr>
          <a:xfrm>
            <a:off x="742025" y="405750"/>
            <a:ext cx="16054800" cy="10776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US" sz="7000">
                <a:solidFill>
                  <a:srgbClr val="282828"/>
                </a:solidFill>
                <a:latin typeface="Poppins"/>
                <a:ea typeface="Poppins"/>
                <a:cs typeface="Poppins"/>
                <a:sym typeface="Poppins"/>
              </a:rPr>
              <a:t>NEW POV #1: “SAM ALTMAN”</a:t>
            </a:r>
            <a:endParaRPr sz="7000"/>
          </a:p>
        </p:txBody>
      </p:sp>
      <p:sp>
        <p:nvSpPr>
          <p:cNvPr id="314" name="Google Shape;314;p18"/>
          <p:cNvSpPr txBox="1"/>
          <p:nvPr/>
        </p:nvSpPr>
        <p:spPr>
          <a:xfrm>
            <a:off x="11614875" y="1937100"/>
            <a:ext cx="5649300" cy="280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700">
                <a:solidFill>
                  <a:schemeClr val="dk1"/>
                </a:solidFill>
                <a:latin typeface="Asap"/>
                <a:ea typeface="Asap"/>
                <a:cs typeface="Asap"/>
                <a:sym typeface="Asap"/>
              </a:rPr>
              <a:t>We are surprised to notice that introductory STEM classes</a:t>
            </a:r>
            <a:r>
              <a:rPr lang="en-US" sz="2700">
                <a:solidFill>
                  <a:schemeClr val="dk1"/>
                </a:solidFill>
                <a:latin typeface="Asap"/>
                <a:ea typeface="Asap"/>
                <a:cs typeface="Asap"/>
                <a:sym typeface="Asap"/>
              </a:rPr>
              <a:t> at his school </a:t>
            </a:r>
            <a:r>
              <a:rPr lang="en-US" sz="2700">
                <a:solidFill>
                  <a:schemeClr val="dk1"/>
                </a:solidFill>
                <a:latin typeface="Asap"/>
                <a:ea typeface="Asap"/>
                <a:cs typeface="Asap"/>
                <a:sym typeface="Asap"/>
              </a:rPr>
              <a:t>were </a:t>
            </a:r>
            <a:r>
              <a:rPr b="1" lang="en-US" sz="2700">
                <a:solidFill>
                  <a:schemeClr val="dk1"/>
                </a:solidFill>
                <a:latin typeface="Asap"/>
                <a:ea typeface="Asap"/>
                <a:cs typeface="Asap"/>
                <a:sym typeface="Asap"/>
              </a:rPr>
              <a:t>intentionally made difficult</a:t>
            </a:r>
            <a:r>
              <a:rPr lang="en-US" sz="2700">
                <a:solidFill>
                  <a:schemeClr val="dk1"/>
                </a:solidFill>
                <a:latin typeface="Asap"/>
                <a:ea typeface="Asap"/>
                <a:cs typeface="Asap"/>
                <a:sym typeface="Asap"/>
              </a:rPr>
              <a:t> enough to </a:t>
            </a:r>
            <a:r>
              <a:rPr b="1" lang="en-US" sz="2700">
                <a:solidFill>
                  <a:schemeClr val="dk1"/>
                </a:solidFill>
                <a:latin typeface="Asap"/>
                <a:ea typeface="Asap"/>
                <a:cs typeface="Asap"/>
                <a:sym typeface="Asap"/>
              </a:rPr>
              <a:t>discourage people from pursuing specific majors</a:t>
            </a:r>
            <a:r>
              <a:rPr lang="en-US" sz="2700">
                <a:solidFill>
                  <a:schemeClr val="dk1"/>
                </a:solidFill>
                <a:latin typeface="Asap"/>
                <a:ea typeface="Asap"/>
                <a:cs typeface="Asap"/>
                <a:sym typeface="Asap"/>
              </a:rPr>
              <a:t> and that the learning resources provided were either scarce, redundant, or irrelevant.</a:t>
            </a:r>
            <a:endParaRPr sz="2700">
              <a:solidFill>
                <a:schemeClr val="dk1"/>
              </a:solidFill>
              <a:latin typeface="Asap"/>
              <a:ea typeface="Asap"/>
              <a:cs typeface="Asap"/>
              <a:sym typeface="Asap"/>
            </a:endParaRPr>
          </a:p>
        </p:txBody>
      </p:sp>
      <p:sp>
        <p:nvSpPr>
          <p:cNvPr id="315" name="Google Shape;315;p18"/>
          <p:cNvSpPr txBox="1"/>
          <p:nvPr/>
        </p:nvSpPr>
        <p:spPr>
          <a:xfrm>
            <a:off x="395375" y="6361425"/>
            <a:ext cx="5934900" cy="280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700">
                <a:solidFill>
                  <a:schemeClr val="dk1"/>
                </a:solidFill>
                <a:latin typeface="Asap"/>
                <a:ea typeface="Asap"/>
                <a:cs typeface="Asap"/>
                <a:sym typeface="Asap"/>
              </a:rPr>
              <a:t>We wonder if this means that “Sam’s” eventual reliance on AI resulted from a </a:t>
            </a:r>
            <a:r>
              <a:rPr b="1" lang="en-US" sz="2700">
                <a:solidFill>
                  <a:schemeClr val="dk1"/>
                </a:solidFill>
                <a:latin typeface="Asap"/>
                <a:ea typeface="Asap"/>
                <a:cs typeface="Asap"/>
                <a:sym typeface="Asap"/>
              </a:rPr>
              <a:t>lack of personalized help</a:t>
            </a:r>
            <a:r>
              <a:rPr lang="en-US" sz="2700">
                <a:solidFill>
                  <a:schemeClr val="dk1"/>
                </a:solidFill>
                <a:latin typeface="Asap"/>
                <a:ea typeface="Asap"/>
                <a:cs typeface="Asap"/>
                <a:sym typeface="Asap"/>
              </a:rPr>
              <a:t> from a school incentivized not to provide any.</a:t>
            </a:r>
            <a:endParaRPr sz="2700">
              <a:solidFill>
                <a:schemeClr val="dk1"/>
              </a:solidFill>
              <a:latin typeface="Asap"/>
              <a:ea typeface="Asap"/>
              <a:cs typeface="Asap"/>
              <a:sym typeface="Asap"/>
            </a:endParaRPr>
          </a:p>
        </p:txBody>
      </p:sp>
      <p:sp>
        <p:nvSpPr>
          <p:cNvPr id="316" name="Google Shape;316;p18"/>
          <p:cNvSpPr txBox="1"/>
          <p:nvPr/>
        </p:nvSpPr>
        <p:spPr>
          <a:xfrm>
            <a:off x="11749800" y="7186925"/>
            <a:ext cx="5005800" cy="34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700">
                <a:solidFill>
                  <a:schemeClr val="dk1"/>
                </a:solidFill>
                <a:latin typeface="Asap"/>
                <a:ea typeface="Asap"/>
                <a:cs typeface="Asap"/>
                <a:sym typeface="Asap"/>
              </a:rPr>
              <a:t> It would be game-changing to </a:t>
            </a:r>
            <a:r>
              <a:rPr b="1" lang="en-US" sz="2700">
                <a:solidFill>
                  <a:schemeClr val="dk1"/>
                </a:solidFill>
                <a:latin typeface="Asap"/>
                <a:ea typeface="Asap"/>
                <a:cs typeface="Asap"/>
                <a:sym typeface="Asap"/>
              </a:rPr>
              <a:t>create learning resources that help students seek in-person help to reduce the appeal of cheating with AI</a:t>
            </a:r>
            <a:endParaRPr b="1" sz="2700">
              <a:solidFill>
                <a:schemeClr val="dk1"/>
              </a:solidFill>
              <a:latin typeface="Asap"/>
              <a:ea typeface="Asap"/>
              <a:cs typeface="Asap"/>
              <a:sym typeface="Asap"/>
            </a:endParaRPr>
          </a:p>
          <a:p>
            <a:pPr indent="0" lvl="0" marL="0" rtl="0" algn="l">
              <a:spcBef>
                <a:spcPts val="0"/>
              </a:spcBef>
              <a:spcAft>
                <a:spcPts val="0"/>
              </a:spcAft>
              <a:buNone/>
            </a:pPr>
            <a:r>
              <a:t/>
            </a:r>
            <a:endParaRPr sz="2700">
              <a:solidFill>
                <a:schemeClr val="dk1"/>
              </a:solidFill>
              <a:latin typeface="Asap"/>
              <a:ea typeface="Asap"/>
              <a:cs typeface="Asap"/>
              <a:sym typeface="Asap"/>
            </a:endParaRPr>
          </a:p>
        </p:txBody>
      </p:sp>
      <p:pic>
        <p:nvPicPr>
          <p:cNvPr id="317" name="Google Shape;317;p18"/>
          <p:cNvPicPr preferRelativeResize="0"/>
          <p:nvPr/>
        </p:nvPicPr>
        <p:blipFill>
          <a:blip r:embed="rId3">
            <a:alphaModFix/>
          </a:blip>
          <a:stretch>
            <a:fillRect/>
          </a:stretch>
        </p:blipFill>
        <p:spPr>
          <a:xfrm>
            <a:off x="6330550" y="3429000"/>
            <a:ext cx="4407000" cy="44070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